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1 minute. BEFORE YOU PRESENT: Keep this educational. Check your branch's compliance/marketing guidance before scheduling, and don't pair it with lavish giveaways. Replace every yellow [bracketed] placeholder on this slide and on the last slide with your own details. SETUP: Like the series, this deck demos ChatGPT. A paid plan is needed for deep research and agent mode. Have ChatGPT open and signed in on the presenting screen, plus a free Gamma account in another tab. Pick one sample listing you have permission to use (your own listing with the seller's OK, or public listing facts only; no client personal information). Before the session, run the listing-presentation prompt from slide 13 once and download the result as a PDF, so Part 4 works even if a live run is slow. LIVE DEMOS (marked on the slides): Part 2 role-play (slide 10), Part 3 create an automation (slide 11), Part 4 Gamma (slide 14). Optional: start a deep research run on slide 7 and check back later. SAY: "Welcome, and thanks for being here. I'm [your name], a loan officer with Movement Mortgage. Today is a practical, no-hype look at using AI in your real estate business. It follows the four-part AI + Agents series that David Colgan and Jake Fehling ran for Movement: set up your AI assistant, prompt like a pro, automate the mundane, and turn it all into content. You'll leave with prompts you can copy and use this afternoon." CREDIT: Say once: "This is adapted from AI + Agents, Season 1, with David Colgan and Jake Fehling." TRANSITION: "Let's start with a quick show of hands."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2 minutes. From Part 1 (Your AI Assistant Awaits): David opened every workshop with this exact question. SAY: "Quick show of hands. What are you using AI for right now? Raise your hand if you use it for emails and texts. Property descriptions. Social media content." Then: "In the AI + Agents series, David Colgan said those are the three answers he hears most, in every market. And the most common complaint is that the output is generic. It doesn't sound like you. That's the first thing we'll fix today." SAY: "You're in good company. The National Association of REALTORS 2026 Technology Report found that 23% of Realtors use AI daily and another 25% weekly, so nearly half. Among agents who use AI, 75% use it for listing descriptions. And 63% said the learning curve is their biggest challenge with new technology. That's what today is for." SOURCE: National Association of REALTORS, REALTORS Technology Report 2026, press release dated September 22, 2026, at nar.realtor/newsroom. Don't add other statistics or round these up. If NAR publishes a newer report, update or remove these numbers. TRANSITION: "So what does that mean for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2 minutes. SAY: "Here's the idea behind everything today. AI won't replace agents." Pause. "Agents who use AI will out-serve the ones who don't." SAY: "This is how the series framed it too. In Round 3, David said he doesn't want AI to take him out of the equation. He wants it to amplify the things he's professionally good at and give him time back. Your clients still want a trusted human who knows the market, reads the room, and negotiates. AI handles more of the busywork so you can do more of that." SAY: "And one more thing from the series: David is clear that he's not an AI coach and not selling anything. He's a mortgage guy who uses these tools every day. That's the spirit of today: practical, and things you can use right away." TRANSITION: "Here's how we'll spend the next 40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1 minute. SAY: "We'll follow the four parts of the AI + Agents series. Part 1, Your AI Assistant Awaits: make it sound like you, connect your apps, and know which mode to use. Part 2, Prompt Like a Pro: there are no magic words, and I'll show you how to stack a prompt. Part 3, Automate the Mundane: set up work that runs on a schedule. Part 4, Clip, Create, Convert: turn what AI writes into a presentation, short video clips, and even an AI avatar video." SAY: "Like the series, I'll demo in ChatGPT because it's the most widely used. As David put it, the lessons are principle based, not step based, so they carry over to whatever tool you like." DO: If you'll share the deck or prompts afterward, say so now so people can listen instead of copying. Only promise what your branch's guidance allows you to send. TRANSITION: "Part 1: your AI assistant awaits."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3 minutes. From Part 1 (Your AI Assistant Awaits), the first thing David teaches in every workshop. SAY: "Most people try AI, get something bland back, and quit. It doesn't sound like them. The fix takes ten minutes, and you only do it once. In ChatGPT, click your profile, then Personalization." (Menus move around. If yours looks different, ask ChatGPT where personalization settings are.) Walk the left side: Custom instructions: "This is where you set how it talks to you. David's says, basically, tell it like it is. His phrase for this: set it and forget it, like a rotisserie chicken." About you: "What you do, where you do it, and the brand you represent. That shapes everything downstream." More about you: "Your hobbies, your passions, your awards. David is into endurance sports, so when he asks for a motivational line, it pulls from ultrarunning and climbing, not a generic poster quote. That's what makes it sound human." Banned words: "One firm hated the word 'nestled' in listing descriptions. One instruction, and months later it still hadn't come back. You can ban em dashes too." SAY: "Add your time zone while you're there. You'll see why in Part 3." DO (optional, 1 minute): Show your own personalization screen. Don't show anything private. TRANSITION: "Next: stop hunting for files."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2 minutes. From Part 1 (Your AI Assistant Awaits). SAY: "David called connected apps one of the least sexy things he teaches and one of the biggest time savers. Your deal files live everywhere: some in Gmail, some in Google Drive, an inspection in Dropbox. Connect those apps and you can just ask: 'Find the home inspection for 123 Main Street and show it to me.' In his demo he typed 'find me that appraisal report' with no other instructions, and it went and searched his Drive on its own." SAY: "Now the eye-opener. Zillow is connected inside ChatGPT. Your buyers can type something like 'show me homes for sale in North Carolina with a creek running through the property,' and it searches across areas in one go. They may be doing this already. Know what your clients are seeing." SAY: "Where to find it: Settings, then Apps and Connectors. On your phone it may just say Connectors. The free plan shows a few apps; paid plans show many more." PRESENTER NOTE: Privacy matters here. Connecting an account gives the tool access to it. Tell agents to connect only what they're comfortable with and what their brokerage policy allows, and never to connect accounts that hold client financial documents without that approval. TRANSITION: "Now the part the series called hidden in plain sight: the modes."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3 minutes. From Part 1 (Your AI Assistant Awaits), expanded in Round 2 (Prompt Like a Pro). SAY: "Most people only use the first one: type a question and hit enter. That's fine for quick stuff, like David's example, 'where are the best tacos in town?' But there are two modes hidden in plain sight." SAY: "Deep research finds what already exists. It asks you a few clarifying questions, then comes back with a much more detailed report and its sources. Think CMAs, market reports, or 'why isn't this home selling?' Agent mode creates something that doesn't exist yet. It works on its own, sometimes for 10 or 20 minutes, like handing a task to an assistant and saying 'bring it back when you're done.' Think business plan, marketing plan, listing presentation." SAY: "When do you turn them on? The series gave a simple rule: if the task touches your reputation or your economics, or your client's, use one of the modes. As David said, in our industry your reputation is tied to your income." SAY (the paid question): "These modes come with paid plans. The series was blunt about it: David's view was that running a real estate business on a free plan borders on irresponsible, and his suggestion was to try the roughly $20-a-month plan for 30 to 60 days and cancel if it doesn't pay off. Pricing and usage limits change, so check the current plans." OPTIONAL DEMO (start now, check back later): Paste "This home at [your sample address] hasn't sold. Why not?" once as a normal prompt, then again with deep research turned on (the + button). Answer its clarifying questions briefly. Come back to the result at the end of Part 2. TRANSITION: "That's your assistant. Now let's talk about what you say to it. Part 2: Prompt Like a Pro."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3 minutes. From Round 2 (Prompt Like a Pro). SAY: "Here's the good news from the series: there are no magic words. David compared it to the secret cheat codes in old video games. You don't need a code. The people who write the best prompts are simply the best delegators." Walk the three: 01: "Talk the way you talk. In one demo David used bad grammar on purpose to prove it doesn't matter. It figures it out." 02: "Be specific about what you want. His line was 'specificity is the rule of the day.'" 03: "Say what you'll do with it. A plan for a listing appointment and a plan for a social post are different answers." SAY: "Here's his example of adding parameters. 'Create a business plan for me' gets you something generic. Add who you are, the goal, the budget, the channels, and the ZIP code, and it gets far more specific." Read the prompt on the right, pointing at the yellow blanks. TIP from the series: For anything this important, turn on deep research or agent mode. Same prompt, much more detailed result. TRANSITION: "Specific is step one. Step two is going deeper."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3 minutes. From Round 2 (Prompt Like a Pro): the series' core prompting habit. SAY: "David's biggest prompting tip: stack your prompt. Go two or three steps past the first question. He used a real listing a viewer volunteered." Walk the levels: Level 1: "'This home hasn't sold. Why not?' That's where most people stop, and you get a so-so answer." Level 2: "'I'd like to get it sold. Tell me what I can do to sell it, what to market, and what challenges I have to overcome.' Now you've got actionable intel. David's pro tip: do this before a listing appointment, and walk in saying 'I've already done the research.'" Level 3: "Now do something with it. Jake's idea in the episode was to turn it straight into a video script." FAIR HOUSING NOTE (important): In the episode, the level-2 prompt asked for 'the most likely buyer.' In this deck we ask for buyer needs and home features instead. Market the property's features and what buyers are looking for, like a home office, a big yard, or a short commute. Never describe or target buyers by race, religion, national origin, sex, disability, familial status, or any other protected class. This applies to ad targeting too. If the AI hands back a demographic profile, don't use it. SAY (tip): "Run Level 2 with deep research and bring the report to your listing appointment. Same prompt with deep research turned on gives you a report you can take to the seller. In the series, even when David answered its questions with 'you find it,' the result was far more detailed." IF YOU STARTED THE DEEP RESEARCH RUN ON SLIDE 7: show the result now, briefly. TRANSITION: "Two more prompting tricks, and I'll run one 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3 minutes. LIVE DEMO. From Round 2 (Prompt Like a Pro). SAY: "Two tricks from Round 2. First: borrow a voice. There's a ton of content online from well-known real estate coaches and speakers. You can ask for a script 'in the voice of' someone whose style you like. David's example was a price-reduction conversation with a seller. It's a way to get some of a coach's approach even if you can't afford the coaching right now." SAY: "Second: role-play. Tell it to be a very difficult seller and give you their most likely objections. You can go broad, like a public personality, or specific, like the exact seller you're meeting tomorrow." DEMO STEPS: 1. In your open chat, paste the role-play prompt on the right. 2. Read two or three of the objections aloud. 3. Stack it: type "Now give me a 30-second answer to the toughest one, in my voice." 4. Ask the room: "Would that answer work with your sellers?" PRESENTER NOTES: Use the borrowed voice for your own drafting and practice. Don't present someone else's words as your own or imply they endorse you. Keep the role-play about the property and the price, never about who the seller is. TRANSITION: "That's prompting. Now let's make the work run without you. Part 3: Automate the Mundane."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3 minutes. LIVE DEMO. From Round 3 (Automate the Mundane). SAY: "If you do something every day or every week, you can hand it off. In Round 3, David's advice was to talk to it like you're delegating to a person: 'Can you do this thing for me at this day and time until I tell you to stop?'" SAY: "Every automation has three parts. When: the time of day, plus your time zone. That's the tip from Part 1. If you don't specify it, a 9 AM briefing can show up at noon. How often: daily, weekly, the first of the month. And what: the task." DEMO STEPS: 1. In a new chat, paste the prompt with your own ZIP code and time zone. No special mode needed. 2. It confirms the schedule in a few seconds. 3. Type "Show me one now." That's David's pro tip: test it right away, while you still remember exactly what you wanted, and tweak it if it's off. 4. Mention where it shows up: in your email and as a notification in the ChatGPT phone app. You can manage these under Settings, then Schedules (or just type "turn that off"). At the time of the series, ChatGPT allowed up to 10 running at once. SAY: "One caution the series raised: the AI can't log in to your MLS for this. It uses public sources like Zillow and Realtor.com, so treat the numbers as directional and check your MLS before you quote them." TRANSITION: "Now let's stack a few of these."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3 minutes. From Round 3 (Automate the Mundane). SAY: "David's advice: don't build ten separate automations that all land at the same time. Stack them into one daily briefing, the way executives get a morning briefing from their staff. His includes business items plus something to inspire or challenge him." Walk the cards: One briefing: "Market numbers for your ZIP, the emails you haven't answered but should, today's schedule, deals and leads you need to follow up on, and one motivational quote. The email, calendar, and deal updates only work if you've connected those apps, like we covered in Part 1." Content ideas: "Every Monday, fresh social content ideas based on what's trending. That's straight from the episode." Reputation check: "This one surprised people. More and more consumers look agents up with AI, not just Google. David said it's now rare for him to run a workshop without someone saying a client found them through AI. So once a week, ask it to look you up the way a consumer would and tell you what might make someone hesitate." MORE IDEAS FROM THE EPISODE (mention if time allows): an accountability coach ("Every Monday, remind me of my goals for the week: five buyer conversations, two open houses. Every Friday, ask me what I got done and what's left"). And a personal one: a Sunday meal plan with recipes and a shopping list on a budget. As David put it, if your home's not right, your work's not right. SAY: "The series' tip for business plans applies here too: for anything important, turn on deep research or agent mode." TRANSITION: "Automations repeat. Some tasks you only hand off once, like a listing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3 minutes. From Round 3 (Automate the Mundane); the same idea appears in Round 2. SAY: "Here's the story from Round 3. David walked into his dining room and his wife, who's an agent in Raleigh, was building a listing presentation by hand from the MLS. He asked if he could try it with AI (and she said yes to using it in the workshop). This is roughly the prompt he used: treat it as a live deal, here's the address, I'm trying to win the listing, create a full listing presentation with a CMA and notes for talking to the seller." SAY: "With deep research turned on, it took about 12 minutes and ran 35 searches. With agent mode, about 10 minutes and 84 sources. He was clear that the point isn't to take yourself out of it. It's to get the mundane part done so you can show up more prepared." TIPS FROM THE EPISODE: If deep research asks clarifying questions and you don't want to spend time on them, it's fine to say "use whatever you can find." A good thing to ask for: a pricing range, like a price to test the market, a price if they need to sell, and a price if they're fine waiting a bit longer. FAIR HOUSING NOTE: The episode's prompt asked for "the most likely buyer profile." This version asks for buyer needs and home features instead. Market the home, not a type of person. VERIFY: The CMA uses public data. Check every comp and number against your MLS before it goes in front of a seller. DO: Paste the prompt with your sample address, turn on deep research or agent mode, and let it run. (Keep your pre-made PDF ready in case it isn't done by Part 4.) TRANSITION: "Part 4: Clip, Create, Convert. Let's make that look good."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3 minutes. LIVE DEMO. From Round 4 (Clip, Create, Convert). SAY: "Round 4 is where it comes to life. David's framing: ChatGPT can be the engine that runs all your other AI tools. It does the thinking and the writing. Three other tools make it look and sound good. First up: Gamma." DEMO STEPS: 1. Open the listing presentation you kicked off on slide 13 (or your pre-made PDF) and download it. 2. In Gamma, create something new and import the file. 3. Choose Presentation and click Generate. Don't touch any other settings. In the series, David gave it zero extra input and it turned a text document into a polished, visual deck. 4. Scroll through the result and say: "Add your logo and a photo of the home, and you're ready for the kitchen table." SAY: "Picture walking into a listing appointment with that, when the other agents in your market are still figuring out AI. That's a differentiator." SAY: "Gamma does more than decks: one-pagers, flyers, social posts, even simple web pages. Team leaders can use it for handbooks and training material. And if you're not sure where to start, David's tip was to ask ChatGPT: 'Give me the top 10 ways real estate professionals are using Gamma in their business.'" COST: Gamma has a free tier with a limited number of uses. At the time of the series, the paid plan was about $10 a month. Check current pricing. TRANSITION: "Next: getting more out of video you already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3 minutes. From Round 4 (Clip, Create, Convert). SAY: "Show of hands: who has a YouTube channel for their business? And how many views does the average video get?" (Pause. In the series, most agents said a handful.) "Long videos don't get watched much. Short clips do. And editing is where video takes the most time." SAY: "OpusClip takes a long video and cuts it into short vertical clips for Instagram, Facebook, TikTok, LinkedIn, and YouTube Shorts. In the series, David pasted in a 23-minute YouTube link, clicked 'Get clips in one click,' and got 27 clips back, each with a score for how likely it is to perform. It even rearranged two people sitting side by side so they stack on a phone screen." SAY: "You don't need a YouTube channel for this. David's favorite idea: invite someone in your market to a 10 to 15 minute Zoom. A restaurant owner, a community leader, someone who runs a local nonprofit. Record it, don't worry about editing, upload it to OpusClip. From one 15 to 20 minute conversation he got about 20 clips. That's a month of content, and it connects you with other networks in your market." SAY: "Then you can trim clips, add captions or B-roll (stock footage that matches what's being said), change the format, bulk-schedule to your connected social accounts, or just download them." GUARDRAIL from the episode: "Make sure you're using your own content or you have the content owner's permission." Tell your guest up front how you'll use the clips. OPTIONAL: Jake mentioned Riverside for audio podcasts, and Descript came up as another option. TRANSITION: "Last tool. This is the one that freaks people out, in a good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3 minutes. From Round 4 (Clip, Create, Convert). SAY: "HeyGen builds a digital version of you, your face, your voice, your cadence, from a short recording. Then you give it a script and it makes the video. It's for everyone who knows they should be doing video but can't bring themselves to hit record." Walk David's tips from the episode: Look at the lens: "Whatever direction you're looking while you record is how the avatar will look. Put the script right under your camera." Audio: "He said audio is what makes or breaks it. Use an external mic if you have one. If not, hold your phone up like a microphone, record a voice memo, and attach that audio to the video." The words: "The script it gives you to read is odd, and it doesn't matter. In his live workshops he reads a few lines and then goes completely off script. It's capturing how you talk, not what you say." SAY: "Then use ChatGPT as the engine again: ask for 30 short scripts for the next 30 days, paste one in, pick your avatar, and generate. In the series, David's avatar opened the final episode." GUARDRAILS: Only make an avatar of yourself, never a client or colleague without their consent. Follow your platform's and brokerage's rules on labeling AI-generated video. Watch every video before it posts. As Jake said at the end of the series, AI is amazing but it isn't perfect, so check it before it goes out. FAIR HOUSING: Keep scripts about the market, the home, and local events. Avoid lines about who a neighborhood is "perfect for" (for example, "family-friendly neighborhood"). TRANSITION: "Before any of this goes out into the world, a few guardrails."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3 minutes. SAY: "Six guardrails before anything goes out. Fair Housing first, because AI will happily write phrases that can get an agent in trouble, and some prompts, like 'who is the most likely buyer,' can hand you a demographic profile. Market the home's features and what buyers need: 'three bedrooms, fenced yard, 0.3 miles to the greenway.' Never describe, target, or exclude people by a protected class, in the copy or in your ad targeting. Skip phrases like 'family-friendly neighborhood,' 'perfect for young families,' or 'safe area.'" SAY: "Privacy: public AI tools may store what you paste. Never paste Social Security numbers, bank statements, pay stubs, credit information, or contract PDFs. And when you connect apps like Gmail or Drive, connect only what your brokerage allows. In Round 2, David's take on privacy was that everyone has to set their own risk threshold. Your brokerage's policy sets the floor." SAY: "Numbers: in Round 3, David called AI market data 'directional.' Close enough to plan your day, not close enough to quote a seller. Verify against your MLS. Media: disclose virtually staged or AI-edited photos per your MLS, and label AI avatar video where your platform or brokerage requires. Permission: clip only your own content or content you have permission to use, and tell interview guests how you'll use it. And you own what you publish." PRESENTER NOTE: This is general education, not legal advice. For specific questions, point agents to their broker, their MLS rules, and their brokerage's AI policy. TRANSITION: "Let's turn all of this into a 30-day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2 minutes. SAY: "Don't try all of this tomorrow. The series ran one part a week, so here's a plan that does the same." Walk the weeks: Week 1 (from Part 1, Your AI Assistant Awaits): "Fill in your personalization, connect your apps, and decide on a paid plan. The series suggested trying a month or two and cancelling if it doesn't pay off." Week 2 (from Round 2, Prompt Like a Pro): "Take one real listing three levels deep, and run the middle prompt with deep research." Week 3 (from Round 3, Automate the Mundane): "Build one stacked daily briefing and test it with 'show me one now.'" Week 4 (from Round 4, Clip, Create, Convert): "Take one thing AI helped you create and make it visual: a Gamma deck, a set of clips from a Zoom interview, or an avatar video." SAY: "By day 30 you'll have an assistant that sounds like you, one automation running every day, and at least one piece of content in a new format. As Jake said at the end of the series: progress over perfection." TRANSITION: "But let's make it even simpler than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1 minute. SAY: "If you remember one thing from today: pick one of these four and do it before the end of the day. Not all four. One." SAY: "At the end of Round 3, David challenged everyone to go create an automation as soon as the call ended. He'd put a lot of his own time and money into learning this, and he boiled it down to easy wins. His ask was simple: go do something with it, then report back. Same challenge for you." DO: "Take ten seconds and decide which one." Pause and actually give them the ten seconds. Optional: ask two or three people which one they picked. TRANSITION: "Let's open it up for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4 minutes. SAY: "What questions do you have? About AI, the tools we covered, or the financing questions your buyers ask." LIKELY QUESTIONS AND SIMPLE ANSWERS: "Do I really need the paid version?" For quick drafts, no. For deep research and agent mode, yes. The series suggested trying it for a month or two and cancelling if it doesn't pay off. Check current pricing. "Which tool is best?" The series demoed ChatGPT because it's the most widely used, but the principles work in Claude, Gemini, Copilot, and others. Pick one and use it daily. "Is it safe?" No client SSNs, financials, or contract documents in public tools, ever. Beyond that, follow your brokerage's policy. As David said in Round 2, everyone has to decide their own risk threshold. "Can it pull from my MLS?" Not without your login, and it uses public data instead, which is directional. Check your MLS rules before letting any tool sign in for you, and verify numbers against the MLS. "Can it text or email my clients automatically?" In the series, ChatGPT wouldn't send messages to other people on its own; tools like Zapier can connect it to a CRM. That's an advanced topic. Follow your brokerage's rules and consent requirements for automated messages. "Do I have to disclose AI?" Follow your brokerage and MLS rules. Disclose virtually staged or AI-edited photos per MLS rules, and label AI avatar video where required. Financing questions: answer in general, educational terms. No rate quotes and no approval promises. Offer to follow up one-on-one. If you don't know an answer, say so and follow up. That builds more trust than guessing. TRANSITION: "Thank you. Here's how to reach 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about 1 minute. SAY: "Thank you for your time today. I'm your resource for financing questions and buyer education, and I'm happy to answer the financing FAQs your buyers ask. Here's how to reach me. And remember: pick one thing and do it today." BEFORE YOU PRESENT: Fill in your name, NMLS number, phone, email, and website or scheduling link. Leave the compliance line at the bottom of this slide exactly as written. COMPLIANCE: Keep the close educational. Don't offer co-marketing, paid advertising, gifts, paid tool subscriptions, use of your office or recording equipment, or anything else of value tied to referrals. If attendees ask for the prompts or the series recordings, share them only as your branch's compliance and marketing guidance allows.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5CC9A7"/>
                </a:solidFill>
                <a:latin typeface="IBM Plex Sans" pitchFamily="34" charset="0"/>
                <a:ea typeface="IBM Plex Sans" pitchFamily="34" charset="-122"/>
                <a:cs typeface="IBM Plex Sans" pitchFamily="34" charset="-120"/>
              </a:rPr>
              <a:t>A LUNCH-AND-LEARN FOR REAL ESTATE AGENTS</a:t>
            </a:r>
            <a:endParaRPr lang="en-US" sz="1200" dirty="0"/>
          </a:p>
        </p:txBody>
      </p:sp>
      <p:sp>
        <p:nvSpPr>
          <p:cNvPr id="3" name="Text 1"/>
          <p:cNvSpPr/>
          <p:nvPr/>
        </p:nvSpPr>
        <p:spPr>
          <a:xfrm>
            <a:off x="812800" y="2301280"/>
            <a:ext cx="10883392" cy="787400"/>
          </a:xfrm>
          <a:prstGeom prst="rect">
            <a:avLst/>
          </a:prstGeom>
          <a:noFill/>
          <a:ln/>
        </p:spPr>
        <p:txBody>
          <a:bodyPr wrap="square" lIns="0" tIns="0" rIns="0" bIns="0" rtlCol="0" anchor="t">
            <a:normAutofit/>
          </a:bodyPr>
          <a:lstStyle/>
          <a:p>
            <a:pPr algn="l" indent="0" marL="0">
              <a:lnSpc>
                <a:spcPts val="6000"/>
              </a:lnSpc>
              <a:buNone/>
            </a:pPr>
            <a:r>
              <a:rPr lang="en-US" sz="6000" b="1" spc="-100" kern="0" dirty="0">
                <a:solidFill>
                  <a:srgbClr val="F5F6F8"/>
                </a:solidFill>
                <a:latin typeface="Archivo" pitchFamily="34" charset="0"/>
                <a:ea typeface="Archivo" pitchFamily="34" charset="-122"/>
                <a:cs typeface="Archivo" pitchFamily="34" charset="-120"/>
              </a:rPr>
              <a:t>AI for Realtors</a:t>
            </a:r>
            <a:endParaRPr lang="en-US" sz="6000" dirty="0"/>
          </a:p>
        </p:txBody>
      </p:sp>
      <p:sp>
        <p:nvSpPr>
          <p:cNvPr id="4" name="Shape 2"/>
          <p:cNvSpPr/>
          <p:nvPr/>
        </p:nvSpPr>
        <p:spPr>
          <a:xfrm>
            <a:off x="812800" y="3291880"/>
            <a:ext cx="1016000" cy="50800"/>
          </a:xfrm>
          <a:prstGeom prst="rect">
            <a:avLst/>
          </a:prstGeom>
          <a:solidFill>
            <a:srgbClr val="0F8A6A"/>
          </a:solidFill>
          <a:ln/>
        </p:spPr>
      </p:sp>
      <p:sp>
        <p:nvSpPr>
          <p:cNvPr id="5" name="Text 3"/>
          <p:cNvSpPr/>
          <p:nvPr/>
        </p:nvSpPr>
        <p:spPr>
          <a:xfrm>
            <a:off x="812800" y="3571280"/>
            <a:ext cx="8502650" cy="6858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C9D6E3"/>
                </a:solidFill>
                <a:latin typeface="IBM Plex Sans" pitchFamily="34" charset="0"/>
                <a:ea typeface="IBM Plex Sans" pitchFamily="34" charset="-122"/>
                <a:cs typeface="IBM Plex Sans" pitchFamily="34" charset="-120"/>
              </a:rPr>
              <a:t>Your AI assistant, better prompts, automations,</a:t>
            </a:r>
            <a:endParaRPr lang="en-US" sz="2000" dirty="0"/>
          </a:p>
          <a:p>
            <a:pPr algn="l" indent="0" marL="0">
              <a:lnSpc>
                <a:spcPts val="2600"/>
              </a:lnSpc>
              <a:buNone/>
            </a:pPr>
            <a:r>
              <a:rPr lang="en-US" sz="2000" dirty="0">
                <a:solidFill>
                  <a:srgbClr val="C9D6E3"/>
                </a:solidFill>
                <a:latin typeface="IBM Plex Sans" pitchFamily="34" charset="0"/>
                <a:ea typeface="IBM Plex Sans" pitchFamily="34" charset="-122"/>
                <a:cs typeface="IBM Plex Sans" pitchFamily="34" charset="-120"/>
              </a:rPr>
              <a:t>and content tools you can use this week</a:t>
            </a:r>
            <a:endParaRPr lang="en-US" sz="2000" dirty="0"/>
          </a:p>
        </p:txBody>
      </p:sp>
      <p:sp>
        <p:nvSpPr>
          <p:cNvPr id="6" name="Text 4"/>
          <p:cNvSpPr/>
          <p:nvPr/>
        </p:nvSpPr>
        <p:spPr>
          <a:xfrm>
            <a:off x="812800" y="5506789"/>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FD54A"/>
                </a:solidFill>
                <a:latin typeface="IBM Plex Sans" pitchFamily="34" charset="0"/>
                <a:ea typeface="IBM Plex Sans" pitchFamily="34" charset="-122"/>
                <a:cs typeface="IBM Plex Sans" pitchFamily="34" charset="-120"/>
              </a:rPr>
              <a:t>[Your Name]</a:t>
            </a:r>
            <a:r>
              <a:rPr lang="en-US" sz="1400" b="1" dirty="0">
                <a:solidFill>
                  <a:srgbClr val="F5F6F8"/>
                </a:solidFill>
                <a:latin typeface="IBM Plex Sans" pitchFamily="34" charset="0"/>
                <a:ea typeface="IBM Plex Sans" pitchFamily="34" charset="-122"/>
                <a:cs typeface="IBM Plex Sans" pitchFamily="34" charset="-120"/>
              </a:rPr>
              <a:t> · Loan Officer · Movement Mortgage · NMLS #</a:t>
            </a:r>
            <a:r>
              <a:rPr lang="en-US" sz="1400" b="1" dirty="0">
                <a:solidFill>
                  <a:srgbClr val="FFD54A"/>
                </a:solidFill>
                <a:latin typeface="IBM Plex Sans" pitchFamily="34" charset="0"/>
                <a:ea typeface="IBM Plex Sans" pitchFamily="34" charset="-122"/>
                <a:cs typeface="IBM Plex Sans" pitchFamily="34" charset="-120"/>
              </a:rPr>
              <a:t>[______]</a:t>
            </a:r>
            <a:endParaRPr lang="en-US" sz="1400" dirty="0"/>
          </a:p>
        </p:txBody>
      </p:sp>
      <p:sp>
        <p:nvSpPr>
          <p:cNvPr id="7" name="Text 5"/>
          <p:cNvSpPr/>
          <p:nvPr/>
        </p:nvSpPr>
        <p:spPr>
          <a:xfrm>
            <a:off x="812800" y="58318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Adapted from AI + Agents, Season 1, with David Colgan &amp; Jake Fehling</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OPENING · QUICK POLL</a:t>
            </a:r>
            <a:endParaRPr lang="en-US" sz="1200" dirty="0"/>
          </a:p>
        </p:txBody>
      </p:sp>
      <p:sp>
        <p:nvSpPr>
          <p:cNvPr id="3" name="Text 1"/>
          <p:cNvSpPr/>
          <p:nvPr/>
        </p:nvSpPr>
        <p:spPr>
          <a:xfrm>
            <a:off x="812800" y="1127720"/>
            <a:ext cx="10883392" cy="452090"/>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0B2545"/>
                </a:solidFill>
                <a:latin typeface="Archivo" pitchFamily="34" charset="0"/>
                <a:ea typeface="Archivo" pitchFamily="34" charset="-122"/>
                <a:cs typeface="Archivo" pitchFamily="34" charset="-120"/>
              </a:rPr>
              <a:t>What are you using AI for right now?</a:t>
            </a:r>
            <a:endParaRPr lang="en-US" sz="3200" dirty="0"/>
          </a:p>
        </p:txBody>
      </p:sp>
      <p:sp>
        <p:nvSpPr>
          <p:cNvPr id="4" name="Text 2"/>
          <p:cNvSpPr/>
          <p:nvPr/>
        </p:nvSpPr>
        <p:spPr>
          <a:xfrm>
            <a:off x="812800" y="1859211"/>
            <a:ext cx="10883392"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3E4A5A"/>
                </a:solidFill>
                <a:latin typeface="IBM Plex Sans" pitchFamily="34" charset="0"/>
                <a:ea typeface="IBM Plex Sans" pitchFamily="34" charset="-122"/>
                <a:cs typeface="IBM Plex Sans" pitchFamily="34" charset="-120"/>
              </a:rPr>
              <a:t>Raise your hand if you use it for…</a:t>
            </a:r>
            <a:endParaRPr lang="en-US" sz="1400" dirty="0"/>
          </a:p>
        </p:txBody>
      </p:sp>
      <p:sp>
        <p:nvSpPr>
          <p:cNvPr id="5" name="Shape 3"/>
          <p:cNvSpPr/>
          <p:nvPr/>
        </p:nvSpPr>
        <p:spPr>
          <a:xfrm>
            <a:off x="815975" y="2238276"/>
            <a:ext cx="3380284" cy="768350"/>
          </a:xfrm>
          <a:prstGeom prst="roundRect">
            <a:avLst>
              <a:gd name="adj" fmla="val 12810"/>
            </a:avLst>
          </a:prstGeom>
          <a:solidFill>
            <a:srgbClr val="FCFCFD"/>
          </a:solidFill>
          <a:ln w="6350">
            <a:solidFill>
              <a:srgbClr val="DDE2E8"/>
            </a:solidFill>
            <a:prstDash val="solid"/>
          </a:ln>
        </p:spPr>
      </p:sp>
      <p:sp>
        <p:nvSpPr>
          <p:cNvPr id="6" name="Text 4"/>
          <p:cNvSpPr/>
          <p:nvPr/>
        </p:nvSpPr>
        <p:spPr>
          <a:xfrm>
            <a:off x="1073150" y="2444651"/>
            <a:ext cx="219571"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0F8A6A"/>
                </a:solidFill>
                <a:latin typeface="Archivo" pitchFamily="34" charset="0"/>
                <a:ea typeface="Archivo" pitchFamily="34" charset="-122"/>
                <a:cs typeface="Archivo" pitchFamily="34" charset="-120"/>
              </a:rPr>
              <a:t>1</a:t>
            </a:r>
            <a:endParaRPr lang="en-US" sz="2000" dirty="0"/>
          </a:p>
        </p:txBody>
      </p:sp>
      <p:sp>
        <p:nvSpPr>
          <p:cNvPr id="7" name="Text 5"/>
          <p:cNvSpPr/>
          <p:nvPr/>
        </p:nvSpPr>
        <p:spPr>
          <a:xfrm>
            <a:off x="1394321" y="2502446"/>
            <a:ext cx="1363365"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Emails and texts</a:t>
            </a:r>
            <a:endParaRPr lang="en-US" sz="1400" dirty="0"/>
          </a:p>
        </p:txBody>
      </p:sp>
      <p:sp>
        <p:nvSpPr>
          <p:cNvPr id="8" name="Shape 6"/>
          <p:cNvSpPr/>
          <p:nvPr/>
        </p:nvSpPr>
        <p:spPr>
          <a:xfrm>
            <a:off x="4405809" y="2238276"/>
            <a:ext cx="3380333" cy="768350"/>
          </a:xfrm>
          <a:prstGeom prst="roundRect">
            <a:avLst>
              <a:gd name="adj" fmla="val 12810"/>
            </a:avLst>
          </a:prstGeom>
          <a:solidFill>
            <a:srgbClr val="FCFCFD"/>
          </a:solidFill>
          <a:ln w="6350">
            <a:solidFill>
              <a:srgbClr val="DDE2E8"/>
            </a:solidFill>
            <a:prstDash val="solid"/>
          </a:ln>
        </p:spPr>
      </p:sp>
      <p:sp>
        <p:nvSpPr>
          <p:cNvPr id="9" name="Text 7"/>
          <p:cNvSpPr/>
          <p:nvPr/>
        </p:nvSpPr>
        <p:spPr>
          <a:xfrm>
            <a:off x="4662984" y="2444651"/>
            <a:ext cx="229939"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0F8A6A"/>
                </a:solidFill>
                <a:latin typeface="Archivo" pitchFamily="34" charset="0"/>
                <a:ea typeface="Archivo" pitchFamily="34" charset="-122"/>
                <a:cs typeface="Archivo" pitchFamily="34" charset="-120"/>
              </a:rPr>
              <a:t>2</a:t>
            </a:r>
            <a:endParaRPr lang="en-US" sz="2000" dirty="0"/>
          </a:p>
        </p:txBody>
      </p:sp>
      <p:sp>
        <p:nvSpPr>
          <p:cNvPr id="10" name="Text 8"/>
          <p:cNvSpPr/>
          <p:nvPr/>
        </p:nvSpPr>
        <p:spPr>
          <a:xfrm>
            <a:off x="4994523" y="2502446"/>
            <a:ext cx="1763585"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Property descriptions</a:t>
            </a:r>
            <a:endParaRPr lang="en-US" sz="1400" dirty="0"/>
          </a:p>
        </p:txBody>
      </p:sp>
      <p:sp>
        <p:nvSpPr>
          <p:cNvPr id="11" name="Shape 9"/>
          <p:cNvSpPr/>
          <p:nvPr/>
        </p:nvSpPr>
        <p:spPr>
          <a:xfrm>
            <a:off x="7995692" y="2238276"/>
            <a:ext cx="3380333" cy="768350"/>
          </a:xfrm>
          <a:prstGeom prst="roundRect">
            <a:avLst>
              <a:gd name="adj" fmla="val 12810"/>
            </a:avLst>
          </a:prstGeom>
          <a:solidFill>
            <a:srgbClr val="FCFCFD"/>
          </a:solidFill>
          <a:ln w="6350">
            <a:solidFill>
              <a:srgbClr val="DDE2E8"/>
            </a:solidFill>
            <a:prstDash val="solid"/>
          </a:ln>
        </p:spPr>
      </p:sp>
      <p:sp>
        <p:nvSpPr>
          <p:cNvPr id="12" name="Text 10"/>
          <p:cNvSpPr/>
          <p:nvPr/>
        </p:nvSpPr>
        <p:spPr>
          <a:xfrm>
            <a:off x="8252867" y="2444651"/>
            <a:ext cx="230684"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0F8A6A"/>
                </a:solidFill>
                <a:latin typeface="Archivo" pitchFamily="34" charset="0"/>
                <a:ea typeface="Archivo" pitchFamily="34" charset="-122"/>
                <a:cs typeface="Archivo" pitchFamily="34" charset="-120"/>
              </a:rPr>
              <a:t>3</a:t>
            </a:r>
            <a:endParaRPr lang="en-US" sz="2000" dirty="0"/>
          </a:p>
        </p:txBody>
      </p:sp>
      <p:sp>
        <p:nvSpPr>
          <p:cNvPr id="13" name="Text 11"/>
          <p:cNvSpPr/>
          <p:nvPr/>
        </p:nvSpPr>
        <p:spPr>
          <a:xfrm>
            <a:off x="8585150" y="2502446"/>
            <a:ext cx="1721793"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Social media content</a:t>
            </a:r>
            <a:endParaRPr lang="en-US" sz="1400" dirty="0"/>
          </a:p>
        </p:txBody>
      </p:sp>
      <p:sp>
        <p:nvSpPr>
          <p:cNvPr id="14" name="Shape 12"/>
          <p:cNvSpPr/>
          <p:nvPr/>
        </p:nvSpPr>
        <p:spPr>
          <a:xfrm>
            <a:off x="812800" y="4015780"/>
            <a:ext cx="3386634" cy="1826220"/>
          </a:xfrm>
          <a:prstGeom prst="roundRect">
            <a:avLst>
              <a:gd name="adj" fmla="val 6954"/>
            </a:avLst>
          </a:prstGeom>
          <a:solidFill>
            <a:srgbClr val="0B2545"/>
          </a:solidFill>
          <a:ln/>
        </p:spPr>
      </p:sp>
      <p:sp>
        <p:nvSpPr>
          <p:cNvPr id="15" name="Text 13"/>
          <p:cNvSpPr/>
          <p:nvPr/>
        </p:nvSpPr>
        <p:spPr>
          <a:xfrm>
            <a:off x="1066800" y="4269780"/>
            <a:ext cx="2964993" cy="787400"/>
          </a:xfrm>
          <a:prstGeom prst="rect">
            <a:avLst/>
          </a:prstGeom>
          <a:noFill/>
          <a:ln/>
        </p:spPr>
        <p:txBody>
          <a:bodyPr wrap="square" lIns="0" tIns="0" rIns="0" bIns="0" rtlCol="0" anchor="t">
            <a:normAutofit/>
          </a:bodyPr>
          <a:lstStyle/>
          <a:p>
            <a:pPr algn="l" indent="0" marL="0">
              <a:lnSpc>
                <a:spcPts val="6000"/>
              </a:lnSpc>
              <a:buNone/>
            </a:pPr>
            <a:r>
              <a:rPr lang="en-US" sz="6000" b="1" spc="-100" kern="0" dirty="0">
                <a:solidFill>
                  <a:srgbClr val="5CC9A7"/>
                </a:solidFill>
                <a:latin typeface="Archivo" pitchFamily="34" charset="0"/>
                <a:ea typeface="Archivo" pitchFamily="34" charset="-122"/>
                <a:cs typeface="Archivo" pitchFamily="34" charset="-120"/>
              </a:rPr>
              <a:t>48%</a:t>
            </a:r>
            <a:endParaRPr lang="en-US" sz="6000" dirty="0"/>
          </a:p>
        </p:txBody>
      </p:sp>
      <p:sp>
        <p:nvSpPr>
          <p:cNvPr id="16" name="Text 14"/>
          <p:cNvSpPr/>
          <p:nvPr/>
        </p:nvSpPr>
        <p:spPr>
          <a:xfrm>
            <a:off x="1066800" y="5107980"/>
            <a:ext cx="2964993"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6EBF1"/>
                </a:solidFill>
                <a:latin typeface="IBM Plex Sans" pitchFamily="34" charset="0"/>
                <a:ea typeface="IBM Plex Sans" pitchFamily="34" charset="-122"/>
                <a:cs typeface="IBM Plex Sans" pitchFamily="34" charset="-120"/>
              </a:rPr>
              <a:t>of Realtors use AI daily (23%) or weekly (25%)</a:t>
            </a:r>
            <a:endParaRPr lang="en-US" sz="1400" dirty="0"/>
          </a:p>
        </p:txBody>
      </p:sp>
      <p:sp>
        <p:nvSpPr>
          <p:cNvPr id="17" name="Shape 15"/>
          <p:cNvSpPr/>
          <p:nvPr/>
        </p:nvSpPr>
        <p:spPr>
          <a:xfrm>
            <a:off x="4402634" y="4015780"/>
            <a:ext cx="3386683" cy="1826220"/>
          </a:xfrm>
          <a:prstGeom prst="roundRect">
            <a:avLst>
              <a:gd name="adj" fmla="val 6954"/>
            </a:avLst>
          </a:prstGeom>
          <a:solidFill>
            <a:srgbClr val="0B2545"/>
          </a:solidFill>
          <a:ln/>
        </p:spPr>
      </p:sp>
      <p:sp>
        <p:nvSpPr>
          <p:cNvPr id="18" name="Text 16"/>
          <p:cNvSpPr/>
          <p:nvPr/>
        </p:nvSpPr>
        <p:spPr>
          <a:xfrm>
            <a:off x="4656634" y="4269780"/>
            <a:ext cx="2965044" cy="787400"/>
          </a:xfrm>
          <a:prstGeom prst="rect">
            <a:avLst/>
          </a:prstGeom>
          <a:noFill/>
          <a:ln/>
        </p:spPr>
        <p:txBody>
          <a:bodyPr wrap="square" lIns="0" tIns="0" rIns="0" bIns="0" rtlCol="0" anchor="t">
            <a:normAutofit/>
          </a:bodyPr>
          <a:lstStyle/>
          <a:p>
            <a:pPr algn="l" indent="0" marL="0">
              <a:lnSpc>
                <a:spcPts val="6000"/>
              </a:lnSpc>
              <a:buNone/>
            </a:pPr>
            <a:r>
              <a:rPr lang="en-US" sz="6000" b="1" spc="-100" kern="0" dirty="0">
                <a:solidFill>
                  <a:srgbClr val="5CC9A7"/>
                </a:solidFill>
                <a:latin typeface="Archivo" pitchFamily="34" charset="0"/>
                <a:ea typeface="Archivo" pitchFamily="34" charset="-122"/>
                <a:cs typeface="Archivo" pitchFamily="34" charset="-120"/>
              </a:rPr>
              <a:t>75%</a:t>
            </a:r>
            <a:endParaRPr lang="en-US" sz="6000" dirty="0"/>
          </a:p>
        </p:txBody>
      </p:sp>
      <p:sp>
        <p:nvSpPr>
          <p:cNvPr id="19" name="Text 17"/>
          <p:cNvSpPr/>
          <p:nvPr/>
        </p:nvSpPr>
        <p:spPr>
          <a:xfrm>
            <a:off x="4656634" y="5107980"/>
            <a:ext cx="2965044"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6EBF1"/>
                </a:solidFill>
                <a:latin typeface="IBM Plex Sans" pitchFamily="34" charset="0"/>
                <a:ea typeface="IBM Plex Sans" pitchFamily="34" charset="-122"/>
                <a:cs typeface="IBM Plex Sans" pitchFamily="34" charset="-120"/>
              </a:rPr>
              <a:t>of agents who use AI use it for listing descriptions</a:t>
            </a:r>
            <a:endParaRPr lang="en-US" sz="1400" dirty="0"/>
          </a:p>
        </p:txBody>
      </p:sp>
      <p:sp>
        <p:nvSpPr>
          <p:cNvPr id="20" name="Shape 18"/>
          <p:cNvSpPr/>
          <p:nvPr/>
        </p:nvSpPr>
        <p:spPr>
          <a:xfrm>
            <a:off x="7992517" y="4015780"/>
            <a:ext cx="3386683" cy="1826220"/>
          </a:xfrm>
          <a:prstGeom prst="roundRect">
            <a:avLst>
              <a:gd name="adj" fmla="val 6954"/>
            </a:avLst>
          </a:prstGeom>
          <a:solidFill>
            <a:srgbClr val="0B2545"/>
          </a:solidFill>
          <a:ln/>
        </p:spPr>
      </p:sp>
      <p:sp>
        <p:nvSpPr>
          <p:cNvPr id="21" name="Text 19"/>
          <p:cNvSpPr/>
          <p:nvPr/>
        </p:nvSpPr>
        <p:spPr>
          <a:xfrm>
            <a:off x="8246517" y="4269780"/>
            <a:ext cx="2965044" cy="787400"/>
          </a:xfrm>
          <a:prstGeom prst="rect">
            <a:avLst/>
          </a:prstGeom>
          <a:noFill/>
          <a:ln/>
        </p:spPr>
        <p:txBody>
          <a:bodyPr wrap="square" lIns="0" tIns="0" rIns="0" bIns="0" rtlCol="0" anchor="t">
            <a:normAutofit/>
          </a:bodyPr>
          <a:lstStyle/>
          <a:p>
            <a:pPr algn="l" indent="0" marL="0">
              <a:lnSpc>
                <a:spcPts val="6000"/>
              </a:lnSpc>
              <a:buNone/>
            </a:pPr>
            <a:r>
              <a:rPr lang="en-US" sz="6000" b="1" spc="-100" kern="0" dirty="0">
                <a:solidFill>
                  <a:srgbClr val="5CC9A7"/>
                </a:solidFill>
                <a:latin typeface="Archivo" pitchFamily="34" charset="0"/>
                <a:ea typeface="Archivo" pitchFamily="34" charset="-122"/>
                <a:cs typeface="Archivo" pitchFamily="34" charset="-120"/>
              </a:rPr>
              <a:t>63%</a:t>
            </a:r>
            <a:endParaRPr lang="en-US" sz="6000" dirty="0"/>
          </a:p>
        </p:txBody>
      </p:sp>
      <p:sp>
        <p:nvSpPr>
          <p:cNvPr id="22" name="Text 20"/>
          <p:cNvSpPr/>
          <p:nvPr/>
        </p:nvSpPr>
        <p:spPr>
          <a:xfrm>
            <a:off x="8246517" y="5107980"/>
            <a:ext cx="2965044"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6EBF1"/>
                </a:solidFill>
                <a:latin typeface="IBM Plex Sans" pitchFamily="34" charset="0"/>
                <a:ea typeface="IBM Plex Sans" pitchFamily="34" charset="-122"/>
                <a:cs typeface="IBM Plex Sans" pitchFamily="34" charset="-120"/>
              </a:rPr>
              <a:t>say the learning curve is their biggest tech challenge</a:t>
            </a:r>
            <a:endParaRPr lang="en-US" sz="1400" dirty="0"/>
          </a:p>
        </p:txBody>
      </p:sp>
      <p:sp>
        <p:nvSpPr>
          <p:cNvPr id="23" name="Text 21"/>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Source: National Association of REALTORS®, 2026 REALTORS® Technology Report (Sept. 2026)</a:t>
            </a:r>
            <a:endParaRPr lang="en-US" sz="1200" dirty="0"/>
          </a:p>
        </p:txBody>
      </p:sp>
      <p:sp>
        <p:nvSpPr>
          <p:cNvPr id="24" name="Text 2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02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8A6A"/>
        </a:solidFill>
      </p:bgPr>
    </p:bg>
    <p:spTree>
      <p:nvGrpSpPr>
        <p:cNvPr id="1" name=""/>
        <p:cNvGrpSpPr/>
        <p:nvPr/>
      </p:nvGrpSpPr>
      <p:grpSpPr>
        <a:xfrm>
          <a:off x="0" y="0"/>
          <a:ext cx="0" cy="0"/>
          <a:chOff x="0" y="0"/>
          <a:chExt cx="0" cy="0"/>
        </a:xfrm>
      </p:grpSpPr>
      <p:sp>
        <p:nvSpPr>
          <p:cNvPr id="2" name="Text 0"/>
          <p:cNvSpPr/>
          <p:nvPr/>
        </p:nvSpPr>
        <p:spPr>
          <a:xfrm>
            <a:off x="812800" y="1721545"/>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2545"/>
                </a:solidFill>
                <a:latin typeface="IBM Plex Sans" pitchFamily="34" charset="0"/>
                <a:ea typeface="IBM Plex Sans" pitchFamily="34" charset="-122"/>
                <a:cs typeface="IBM Plex Sans" pitchFamily="34" charset="-120"/>
              </a:rPr>
              <a:t>THE PREMISE</a:t>
            </a:r>
            <a:endParaRPr lang="en-US" sz="1200" dirty="0"/>
          </a:p>
        </p:txBody>
      </p:sp>
      <p:sp>
        <p:nvSpPr>
          <p:cNvPr id="3" name="Text 1"/>
          <p:cNvSpPr/>
          <p:nvPr/>
        </p:nvSpPr>
        <p:spPr>
          <a:xfrm>
            <a:off x="812800" y="2188865"/>
            <a:ext cx="10883392" cy="802630"/>
          </a:xfrm>
          <a:prstGeom prst="rect">
            <a:avLst/>
          </a:prstGeom>
          <a:noFill/>
          <a:ln/>
        </p:spPr>
        <p:txBody>
          <a:bodyPr wrap="square" lIns="0" tIns="0" rIns="0" bIns="0" rtlCol="0" anchor="t">
            <a:normAutofit/>
          </a:bodyPr>
          <a:lstStyle/>
          <a:p>
            <a:pPr algn="l" indent="0" marL="0">
              <a:lnSpc>
                <a:spcPts val="6120"/>
              </a:lnSpc>
              <a:buNone/>
            </a:pPr>
            <a:r>
              <a:rPr lang="en-US" sz="6000" b="1" spc="-100" kern="0" dirty="0">
                <a:solidFill>
                  <a:srgbClr val="F5F6F8"/>
                </a:solidFill>
                <a:latin typeface="Archivo" pitchFamily="34" charset="0"/>
                <a:ea typeface="Archivo" pitchFamily="34" charset="-122"/>
                <a:cs typeface="Archivo" pitchFamily="34" charset="-120"/>
              </a:rPr>
              <a:t>AI won’t replace agents.</a:t>
            </a:r>
            <a:endParaRPr lang="en-US" sz="6000" dirty="0"/>
          </a:p>
        </p:txBody>
      </p:sp>
      <p:sp>
        <p:nvSpPr>
          <p:cNvPr id="4" name="Text 2"/>
          <p:cNvSpPr/>
          <p:nvPr/>
        </p:nvSpPr>
        <p:spPr>
          <a:xfrm>
            <a:off x="812800" y="3220095"/>
            <a:ext cx="9810750" cy="919460"/>
          </a:xfrm>
          <a:prstGeom prst="rect">
            <a:avLst/>
          </a:prstGeom>
          <a:noFill/>
          <a:ln/>
        </p:spPr>
        <p:txBody>
          <a:bodyPr wrap="square" lIns="0" tIns="0" rIns="0" bIns="0" rtlCol="0" anchor="t">
            <a:normAutofit/>
          </a:bodyPr>
          <a:lstStyle/>
          <a:p>
            <a:pPr algn="l" indent="0" marL="0">
              <a:lnSpc>
                <a:spcPts val="3520"/>
              </a:lnSpc>
              <a:buNone/>
            </a:pPr>
            <a:r>
              <a:rPr lang="en-US" sz="3200" b="1" spc="-50" kern="0" dirty="0">
                <a:solidFill>
                  <a:srgbClr val="0B2545"/>
                </a:solidFill>
                <a:latin typeface="Archivo" pitchFamily="34" charset="0"/>
                <a:ea typeface="Archivo" pitchFamily="34" charset="-122"/>
                <a:cs typeface="Archivo" pitchFamily="34" charset="-120"/>
              </a:rPr>
              <a:t>Agents who use AI</a:t>
            </a:r>
            <a:endParaRPr lang="en-US" sz="3200" dirty="0"/>
          </a:p>
          <a:p>
            <a:pPr algn="l" indent="0" marL="0">
              <a:lnSpc>
                <a:spcPts val="3520"/>
              </a:lnSpc>
              <a:buNone/>
            </a:pPr>
            <a:r>
              <a:rPr lang="en-US" sz="3200" b="1" spc="-50" kern="0" dirty="0">
                <a:solidFill>
                  <a:srgbClr val="0B2545"/>
                </a:solidFill>
                <a:latin typeface="Archivo" pitchFamily="34" charset="0"/>
                <a:ea typeface="Archivo" pitchFamily="34" charset="-122"/>
                <a:cs typeface="Archivo" pitchFamily="34" charset="-120"/>
              </a:rPr>
              <a:t>will out-serve the ones who don’t.</a:t>
            </a:r>
            <a:endParaRPr lang="en-US" sz="3200" dirty="0"/>
          </a:p>
        </p:txBody>
      </p:sp>
      <p:sp>
        <p:nvSpPr>
          <p:cNvPr id="5" name="Text 3"/>
          <p:cNvSpPr/>
          <p:nvPr/>
        </p:nvSpPr>
        <p:spPr>
          <a:xfrm>
            <a:off x="812800" y="4368155"/>
            <a:ext cx="1088339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5F6F8"/>
                </a:solidFill>
                <a:latin typeface="IBM Plex Sans" pitchFamily="34" charset="0"/>
                <a:ea typeface="IBM Plex Sans" pitchFamily="34" charset="-122"/>
                <a:cs typeface="IBM Plex Sans" pitchFamily="34" charset="-120"/>
              </a:rPr>
              <a:t>AI amplifies what you’re already good at. You stay:</a:t>
            </a:r>
            <a:endParaRPr lang="en-US" sz="1400" dirty="0"/>
          </a:p>
        </p:txBody>
      </p:sp>
      <p:sp>
        <p:nvSpPr>
          <p:cNvPr id="6" name="Shape 4"/>
          <p:cNvSpPr/>
          <p:nvPr/>
        </p:nvSpPr>
        <p:spPr>
          <a:xfrm>
            <a:off x="812800" y="4735165"/>
            <a:ext cx="1204020" cy="401290"/>
          </a:xfrm>
          <a:prstGeom prst="roundRect">
            <a:avLst>
              <a:gd name="adj" fmla="val 50000"/>
            </a:avLst>
          </a:prstGeom>
          <a:solidFill>
            <a:srgbClr val="0B2545"/>
          </a:solidFill>
          <a:ln/>
        </p:spPr>
      </p:sp>
      <p:sp>
        <p:nvSpPr>
          <p:cNvPr id="7" name="Text 5"/>
          <p:cNvSpPr/>
          <p:nvPr/>
        </p:nvSpPr>
        <p:spPr>
          <a:xfrm>
            <a:off x="990600" y="4811365"/>
            <a:ext cx="89922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5F6F8"/>
                </a:solidFill>
                <a:latin typeface="IBM Plex Sans" pitchFamily="34" charset="0"/>
                <a:ea typeface="IBM Plex Sans" pitchFamily="34" charset="-122"/>
                <a:cs typeface="IBM Plex Sans" pitchFamily="34" charset="-120"/>
              </a:rPr>
              <a:t>the expert</a:t>
            </a:r>
            <a:endParaRPr lang="en-US" sz="1400" dirty="0"/>
          </a:p>
        </p:txBody>
      </p:sp>
      <p:sp>
        <p:nvSpPr>
          <p:cNvPr id="8" name="Shape 6"/>
          <p:cNvSpPr/>
          <p:nvPr/>
        </p:nvSpPr>
        <p:spPr>
          <a:xfrm>
            <a:off x="2118420" y="4735165"/>
            <a:ext cx="1655564" cy="401290"/>
          </a:xfrm>
          <a:prstGeom prst="roundRect">
            <a:avLst>
              <a:gd name="adj" fmla="val 50000"/>
            </a:avLst>
          </a:prstGeom>
          <a:solidFill>
            <a:srgbClr val="0B2545"/>
          </a:solidFill>
          <a:ln/>
        </p:spPr>
      </p:sp>
      <p:sp>
        <p:nvSpPr>
          <p:cNvPr id="9" name="Text 7"/>
          <p:cNvSpPr/>
          <p:nvPr/>
        </p:nvSpPr>
        <p:spPr>
          <a:xfrm>
            <a:off x="2296220" y="4811365"/>
            <a:ext cx="1350764"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5F6F8"/>
                </a:solidFill>
                <a:latin typeface="IBM Plex Sans" pitchFamily="34" charset="0"/>
                <a:ea typeface="IBM Plex Sans" pitchFamily="34" charset="-122"/>
                <a:cs typeface="IBM Plex Sans" pitchFamily="34" charset="-120"/>
              </a:rPr>
              <a:t>the relationship</a:t>
            </a:r>
            <a:endParaRPr lang="en-US" sz="1400" dirty="0"/>
          </a:p>
        </p:txBody>
      </p:sp>
      <p:sp>
        <p:nvSpPr>
          <p:cNvPr id="10" name="Shape 8"/>
          <p:cNvSpPr/>
          <p:nvPr/>
        </p:nvSpPr>
        <p:spPr>
          <a:xfrm>
            <a:off x="3875584" y="4735165"/>
            <a:ext cx="1356420" cy="401290"/>
          </a:xfrm>
          <a:prstGeom prst="roundRect">
            <a:avLst>
              <a:gd name="adj" fmla="val 50000"/>
            </a:avLst>
          </a:prstGeom>
          <a:solidFill>
            <a:srgbClr val="0B2545"/>
          </a:solidFill>
          <a:ln/>
        </p:spPr>
      </p:sp>
      <p:sp>
        <p:nvSpPr>
          <p:cNvPr id="11" name="Text 9"/>
          <p:cNvSpPr/>
          <p:nvPr/>
        </p:nvSpPr>
        <p:spPr>
          <a:xfrm>
            <a:off x="4053384" y="4811365"/>
            <a:ext cx="105162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F5F6F8"/>
                </a:solidFill>
                <a:latin typeface="IBM Plex Sans" pitchFamily="34" charset="0"/>
                <a:ea typeface="IBM Plex Sans" pitchFamily="34" charset="-122"/>
                <a:cs typeface="IBM Plex Sans" pitchFamily="34" charset="-120"/>
              </a:rPr>
              <a:t>the final say</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TODAY</a:t>
            </a:r>
            <a:endParaRPr lang="en-US" sz="1200" dirty="0"/>
          </a:p>
        </p:txBody>
      </p:sp>
      <p:sp>
        <p:nvSpPr>
          <p:cNvPr id="3" name="Text 1"/>
          <p:cNvSpPr/>
          <p:nvPr/>
        </p:nvSpPr>
        <p:spPr>
          <a:xfrm>
            <a:off x="812800" y="1127720"/>
            <a:ext cx="10883392" cy="452090"/>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0B2545"/>
                </a:solidFill>
                <a:latin typeface="Archivo" pitchFamily="34" charset="0"/>
                <a:ea typeface="Archivo" pitchFamily="34" charset="-122"/>
                <a:cs typeface="Archivo" pitchFamily="34" charset="-120"/>
              </a:rPr>
              <a:t>Four parts, about 45 minutes</a:t>
            </a:r>
            <a:endParaRPr lang="en-US" sz="3200" dirty="0"/>
          </a:p>
        </p:txBody>
      </p:sp>
      <p:sp>
        <p:nvSpPr>
          <p:cNvPr id="4" name="Shape 2"/>
          <p:cNvSpPr/>
          <p:nvPr/>
        </p:nvSpPr>
        <p:spPr>
          <a:xfrm>
            <a:off x="815975" y="1862386"/>
            <a:ext cx="2482850" cy="3098701"/>
          </a:xfrm>
          <a:prstGeom prst="roundRect">
            <a:avLst>
              <a:gd name="adj" fmla="val 4987"/>
            </a:avLst>
          </a:prstGeom>
          <a:solidFill>
            <a:srgbClr val="FCFCFD"/>
          </a:solidFill>
          <a:ln w="6350">
            <a:solidFill>
              <a:srgbClr val="DDE2E8"/>
            </a:solidFill>
            <a:prstDash val="solid"/>
          </a:ln>
        </p:spPr>
      </p:sp>
      <p:sp>
        <p:nvSpPr>
          <p:cNvPr id="5" name="Text 3"/>
          <p:cNvSpPr/>
          <p:nvPr/>
        </p:nvSpPr>
        <p:spPr>
          <a:xfrm>
            <a:off x="1073150" y="2119561"/>
            <a:ext cx="2027555"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01</a:t>
            </a:r>
            <a:endParaRPr lang="en-US" sz="3200" dirty="0"/>
          </a:p>
        </p:txBody>
      </p:sp>
      <p:sp>
        <p:nvSpPr>
          <p:cNvPr id="6" name="Text 4"/>
          <p:cNvSpPr/>
          <p:nvPr/>
        </p:nvSpPr>
        <p:spPr>
          <a:xfrm>
            <a:off x="1073150" y="2627561"/>
            <a:ext cx="2027555" cy="8636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Your AI Assistant Awaits</a:t>
            </a:r>
            <a:endParaRPr lang="en-US" sz="2000" dirty="0"/>
          </a:p>
        </p:txBody>
      </p:sp>
      <p:sp>
        <p:nvSpPr>
          <p:cNvPr id="7" name="Text 5"/>
          <p:cNvSpPr/>
          <p:nvPr/>
        </p:nvSpPr>
        <p:spPr>
          <a:xfrm>
            <a:off x="1073150" y="3567361"/>
            <a:ext cx="202755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Make it sound like you, connect your apps, and pick the right mode</a:t>
            </a:r>
            <a:endParaRPr lang="en-US" sz="1400" dirty="0"/>
          </a:p>
        </p:txBody>
      </p:sp>
      <p:sp>
        <p:nvSpPr>
          <p:cNvPr id="8" name="Text 6"/>
          <p:cNvSpPr/>
          <p:nvPr/>
        </p:nvSpPr>
        <p:spPr>
          <a:xfrm>
            <a:off x="1073150" y="4490591"/>
            <a:ext cx="2027555"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F8A6A"/>
                </a:solidFill>
                <a:latin typeface="IBM Plex Sans" pitchFamily="34" charset="0"/>
                <a:ea typeface="IBM Plex Sans" pitchFamily="34" charset="-122"/>
                <a:cs typeface="IBM Plex Sans" pitchFamily="34" charset="-120"/>
              </a:rPr>
              <a:t>ABOUT 9 MIN</a:t>
            </a:r>
            <a:endParaRPr lang="en-US" sz="1200" dirty="0"/>
          </a:p>
        </p:txBody>
      </p:sp>
      <p:sp>
        <p:nvSpPr>
          <p:cNvPr id="9" name="Shape 7"/>
          <p:cNvSpPr/>
          <p:nvPr/>
        </p:nvSpPr>
        <p:spPr>
          <a:xfrm>
            <a:off x="3508375" y="1862386"/>
            <a:ext cx="2482850" cy="3098701"/>
          </a:xfrm>
          <a:prstGeom prst="roundRect">
            <a:avLst>
              <a:gd name="adj" fmla="val 4987"/>
            </a:avLst>
          </a:prstGeom>
          <a:solidFill>
            <a:srgbClr val="FCFCFD"/>
          </a:solidFill>
          <a:ln w="6350">
            <a:solidFill>
              <a:srgbClr val="DDE2E8"/>
            </a:solidFill>
            <a:prstDash val="solid"/>
          </a:ln>
        </p:spPr>
      </p:sp>
      <p:sp>
        <p:nvSpPr>
          <p:cNvPr id="10" name="Text 8"/>
          <p:cNvSpPr/>
          <p:nvPr/>
        </p:nvSpPr>
        <p:spPr>
          <a:xfrm>
            <a:off x="3765550" y="2119561"/>
            <a:ext cx="2027555"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02</a:t>
            </a:r>
            <a:endParaRPr lang="en-US" sz="3200" dirty="0"/>
          </a:p>
        </p:txBody>
      </p:sp>
      <p:sp>
        <p:nvSpPr>
          <p:cNvPr id="11" name="Text 9"/>
          <p:cNvSpPr/>
          <p:nvPr/>
        </p:nvSpPr>
        <p:spPr>
          <a:xfrm>
            <a:off x="3765550" y="2627561"/>
            <a:ext cx="2027555" cy="5842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Prompt Like a Pro</a:t>
            </a:r>
            <a:endParaRPr lang="en-US" sz="2000" dirty="0"/>
          </a:p>
        </p:txBody>
      </p:sp>
      <p:sp>
        <p:nvSpPr>
          <p:cNvPr id="12" name="Text 10"/>
          <p:cNvSpPr/>
          <p:nvPr/>
        </p:nvSpPr>
        <p:spPr>
          <a:xfrm>
            <a:off x="3765550" y="3287961"/>
            <a:ext cx="202755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No magic words: delegate clearly and stack your prompts</a:t>
            </a:r>
            <a:endParaRPr lang="en-US" sz="1400" dirty="0"/>
          </a:p>
        </p:txBody>
      </p:sp>
      <p:sp>
        <p:nvSpPr>
          <p:cNvPr id="13" name="Text 11"/>
          <p:cNvSpPr/>
          <p:nvPr/>
        </p:nvSpPr>
        <p:spPr>
          <a:xfrm>
            <a:off x="3765550" y="4490591"/>
            <a:ext cx="2027555"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F8A6A"/>
                </a:solidFill>
                <a:latin typeface="IBM Plex Sans" pitchFamily="34" charset="0"/>
                <a:ea typeface="IBM Plex Sans" pitchFamily="34" charset="-122"/>
                <a:cs typeface="IBM Plex Sans" pitchFamily="34" charset="-120"/>
              </a:rPr>
              <a:t>ABOUT 9 MIN</a:t>
            </a:r>
            <a:endParaRPr lang="en-US" sz="1200" dirty="0"/>
          </a:p>
        </p:txBody>
      </p:sp>
      <p:sp>
        <p:nvSpPr>
          <p:cNvPr id="14" name="Shape 12"/>
          <p:cNvSpPr/>
          <p:nvPr/>
        </p:nvSpPr>
        <p:spPr>
          <a:xfrm>
            <a:off x="6200775" y="1862386"/>
            <a:ext cx="2482850" cy="3098701"/>
          </a:xfrm>
          <a:prstGeom prst="roundRect">
            <a:avLst>
              <a:gd name="adj" fmla="val 4987"/>
            </a:avLst>
          </a:prstGeom>
          <a:solidFill>
            <a:srgbClr val="FCFCFD"/>
          </a:solidFill>
          <a:ln w="6350">
            <a:solidFill>
              <a:srgbClr val="DDE2E8"/>
            </a:solidFill>
            <a:prstDash val="solid"/>
          </a:ln>
        </p:spPr>
      </p:sp>
      <p:sp>
        <p:nvSpPr>
          <p:cNvPr id="15" name="Text 13"/>
          <p:cNvSpPr/>
          <p:nvPr/>
        </p:nvSpPr>
        <p:spPr>
          <a:xfrm>
            <a:off x="6457950" y="2119561"/>
            <a:ext cx="2027555"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03</a:t>
            </a:r>
            <a:endParaRPr lang="en-US" sz="3200" dirty="0"/>
          </a:p>
        </p:txBody>
      </p:sp>
      <p:sp>
        <p:nvSpPr>
          <p:cNvPr id="16" name="Text 14"/>
          <p:cNvSpPr/>
          <p:nvPr/>
        </p:nvSpPr>
        <p:spPr>
          <a:xfrm>
            <a:off x="6457950" y="2627561"/>
            <a:ext cx="2027555" cy="5842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Automate the Mundane</a:t>
            </a:r>
            <a:endParaRPr lang="en-US" sz="2000" dirty="0"/>
          </a:p>
        </p:txBody>
      </p:sp>
      <p:sp>
        <p:nvSpPr>
          <p:cNvPr id="17" name="Text 15"/>
          <p:cNvSpPr/>
          <p:nvPr/>
        </p:nvSpPr>
        <p:spPr>
          <a:xfrm>
            <a:off x="6457950" y="3287961"/>
            <a:ext cx="202755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Let recurring work run on a schedule while you sell</a:t>
            </a:r>
            <a:endParaRPr lang="en-US" sz="1400" dirty="0"/>
          </a:p>
        </p:txBody>
      </p:sp>
      <p:sp>
        <p:nvSpPr>
          <p:cNvPr id="18" name="Text 16"/>
          <p:cNvSpPr/>
          <p:nvPr/>
        </p:nvSpPr>
        <p:spPr>
          <a:xfrm>
            <a:off x="6457950" y="4490591"/>
            <a:ext cx="2027555"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F8A6A"/>
                </a:solidFill>
                <a:latin typeface="IBM Plex Sans" pitchFamily="34" charset="0"/>
                <a:ea typeface="IBM Plex Sans" pitchFamily="34" charset="-122"/>
                <a:cs typeface="IBM Plex Sans" pitchFamily="34" charset="-120"/>
              </a:rPr>
              <a:t>ABOUT 9 MIN</a:t>
            </a:r>
            <a:endParaRPr lang="en-US" sz="1200" dirty="0"/>
          </a:p>
        </p:txBody>
      </p:sp>
      <p:sp>
        <p:nvSpPr>
          <p:cNvPr id="19" name="Shape 17"/>
          <p:cNvSpPr/>
          <p:nvPr/>
        </p:nvSpPr>
        <p:spPr>
          <a:xfrm>
            <a:off x="8893175" y="1862386"/>
            <a:ext cx="2482850" cy="3098701"/>
          </a:xfrm>
          <a:prstGeom prst="roundRect">
            <a:avLst>
              <a:gd name="adj" fmla="val 4987"/>
            </a:avLst>
          </a:prstGeom>
          <a:solidFill>
            <a:srgbClr val="FCFCFD"/>
          </a:solidFill>
          <a:ln w="6350">
            <a:solidFill>
              <a:srgbClr val="DDE2E8"/>
            </a:solidFill>
            <a:prstDash val="solid"/>
          </a:ln>
        </p:spPr>
      </p:sp>
      <p:sp>
        <p:nvSpPr>
          <p:cNvPr id="20" name="Text 18"/>
          <p:cNvSpPr/>
          <p:nvPr/>
        </p:nvSpPr>
        <p:spPr>
          <a:xfrm>
            <a:off x="9150350" y="2119561"/>
            <a:ext cx="2027555"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04</a:t>
            </a:r>
            <a:endParaRPr lang="en-US" sz="3200" dirty="0"/>
          </a:p>
        </p:txBody>
      </p:sp>
      <p:sp>
        <p:nvSpPr>
          <p:cNvPr id="21" name="Text 19"/>
          <p:cNvSpPr/>
          <p:nvPr/>
        </p:nvSpPr>
        <p:spPr>
          <a:xfrm>
            <a:off x="9150350" y="2627561"/>
            <a:ext cx="2027555" cy="5842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Clip, Create, Convert</a:t>
            </a:r>
            <a:endParaRPr lang="en-US" sz="2000" dirty="0"/>
          </a:p>
        </p:txBody>
      </p:sp>
      <p:sp>
        <p:nvSpPr>
          <p:cNvPr id="22" name="Text 20"/>
          <p:cNvSpPr/>
          <p:nvPr/>
        </p:nvSpPr>
        <p:spPr>
          <a:xfrm>
            <a:off x="9150350" y="3287961"/>
            <a:ext cx="202755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Turn AI output into decks, short clips, and video</a:t>
            </a:r>
            <a:endParaRPr lang="en-US" sz="1400" dirty="0"/>
          </a:p>
        </p:txBody>
      </p:sp>
      <p:sp>
        <p:nvSpPr>
          <p:cNvPr id="23" name="Text 21"/>
          <p:cNvSpPr/>
          <p:nvPr/>
        </p:nvSpPr>
        <p:spPr>
          <a:xfrm>
            <a:off x="9150350" y="4490591"/>
            <a:ext cx="2027555"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F8A6A"/>
                </a:solidFill>
                <a:latin typeface="IBM Plex Sans" pitchFamily="34" charset="0"/>
                <a:ea typeface="IBM Plex Sans" pitchFamily="34" charset="-122"/>
                <a:cs typeface="IBM Plex Sans" pitchFamily="34" charset="-120"/>
              </a:rPr>
              <a:t>ABOUT 9 MIN</a:t>
            </a:r>
            <a:endParaRPr lang="en-US" sz="1200" dirty="0"/>
          </a:p>
        </p:txBody>
      </p:sp>
      <p:sp>
        <p:nvSpPr>
          <p:cNvPr id="24" name="Text 22"/>
          <p:cNvSpPr/>
          <p:nvPr/>
        </p:nvSpPr>
        <p:spPr>
          <a:xfrm>
            <a:off x="812800" y="5601990"/>
            <a:ext cx="1088339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Demoed in ChatGPT, as in the series. The principles work in Claude, Gemini, Copilot, and others.</a:t>
            </a:r>
            <a:endParaRPr lang="en-US" sz="1400" dirty="0"/>
          </a:p>
        </p:txBody>
      </p:sp>
      <p:sp>
        <p:nvSpPr>
          <p:cNvPr id="25" name="Text 23"/>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AI for Realtors</a:t>
            </a:r>
            <a:endParaRPr lang="en-US" sz="1200" dirty="0"/>
          </a:p>
        </p:txBody>
      </p:sp>
      <p:sp>
        <p:nvSpPr>
          <p:cNvPr id="26" name="Text 24"/>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04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PART 1 · YOUR AI ASSISTANT AWAITS</a:t>
            </a:r>
            <a:endParaRPr lang="en-US" sz="1200" dirty="0"/>
          </a:p>
        </p:txBody>
      </p:sp>
      <p:sp>
        <p:nvSpPr>
          <p:cNvPr id="3" name="Text 1"/>
          <p:cNvSpPr/>
          <p:nvPr/>
        </p:nvSpPr>
        <p:spPr>
          <a:xfrm>
            <a:off x="812800" y="1127720"/>
            <a:ext cx="10883392" cy="452090"/>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F5F6F8"/>
                </a:solidFill>
                <a:latin typeface="Archivo" pitchFamily="34" charset="0"/>
                <a:ea typeface="Archivo" pitchFamily="34" charset="-122"/>
                <a:cs typeface="Archivo" pitchFamily="34" charset="-120"/>
              </a:rPr>
              <a:t>Make it sound like you</a:t>
            </a:r>
            <a:endParaRPr lang="en-US" sz="3200" dirty="0"/>
          </a:p>
        </p:txBody>
      </p:sp>
      <p:sp>
        <p:nvSpPr>
          <p:cNvPr id="4" name="Text 2"/>
          <p:cNvSpPr/>
          <p:nvPr/>
        </p:nvSpPr>
        <p:spPr>
          <a:xfrm>
            <a:off x="812800" y="1859211"/>
            <a:ext cx="1088339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C9D6E3"/>
                </a:solidFill>
                <a:latin typeface="IBM Plex Sans" pitchFamily="34" charset="0"/>
                <a:ea typeface="IBM Plex Sans" pitchFamily="34" charset="-122"/>
                <a:cs typeface="IBM Plex Sans" pitchFamily="34" charset="-120"/>
              </a:rPr>
              <a:t>Generic output is why most people give up. Personalize it once, and every draft starts from you.</a:t>
            </a:r>
            <a:endParaRPr lang="en-US" sz="1400" dirty="0"/>
          </a:p>
        </p:txBody>
      </p:sp>
      <p:sp>
        <p:nvSpPr>
          <p:cNvPr id="5" name="Shape 3"/>
          <p:cNvSpPr/>
          <p:nvPr/>
        </p:nvSpPr>
        <p:spPr>
          <a:xfrm>
            <a:off x="812800" y="2407196"/>
            <a:ext cx="4381500" cy="0"/>
          </a:xfrm>
          <a:prstGeom prst="line">
            <a:avLst/>
          </a:prstGeom>
          <a:noFill/>
          <a:ln w="6350">
            <a:solidFill>
              <a:srgbClr val="FFFFFF">
                <a:alpha val="14000"/>
              </a:srgbClr>
            </a:solidFill>
            <a:prstDash val="solid"/>
          </a:ln>
        </p:spPr>
      </p:sp>
      <p:sp>
        <p:nvSpPr>
          <p:cNvPr id="6" name="Text 4"/>
          <p:cNvSpPr/>
          <p:nvPr/>
        </p:nvSpPr>
        <p:spPr>
          <a:xfrm>
            <a:off x="812800" y="2537371"/>
            <a:ext cx="451294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CUSTOM INSTRUCTIONS</a:t>
            </a:r>
            <a:endParaRPr lang="en-US" sz="1200" dirty="0"/>
          </a:p>
        </p:txBody>
      </p:sp>
      <p:sp>
        <p:nvSpPr>
          <p:cNvPr id="7" name="Text 5"/>
          <p:cNvSpPr/>
          <p:nvPr/>
        </p:nvSpPr>
        <p:spPr>
          <a:xfrm>
            <a:off x="812800" y="2776091"/>
            <a:ext cx="4512945"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5F6F8"/>
                </a:solidFill>
                <a:latin typeface="IBM Plex Sans" pitchFamily="34" charset="0"/>
                <a:ea typeface="IBM Plex Sans" pitchFamily="34" charset="-122"/>
                <a:cs typeface="IBM Plex Sans" pitchFamily="34" charset="-120"/>
              </a:rPr>
              <a:t>How it talks to you: “Tell it like it is.”</a:t>
            </a:r>
            <a:endParaRPr lang="en-US" sz="1400" dirty="0"/>
          </a:p>
        </p:txBody>
      </p:sp>
      <p:sp>
        <p:nvSpPr>
          <p:cNvPr id="8" name="Shape 6"/>
          <p:cNvSpPr/>
          <p:nvPr/>
        </p:nvSpPr>
        <p:spPr>
          <a:xfrm>
            <a:off x="812800" y="3146276"/>
            <a:ext cx="4381500" cy="0"/>
          </a:xfrm>
          <a:prstGeom prst="line">
            <a:avLst/>
          </a:prstGeom>
          <a:noFill/>
          <a:ln w="6350">
            <a:solidFill>
              <a:srgbClr val="FFFFFF">
                <a:alpha val="14000"/>
              </a:srgbClr>
            </a:solidFill>
            <a:prstDash val="solid"/>
          </a:ln>
        </p:spPr>
      </p:sp>
      <p:sp>
        <p:nvSpPr>
          <p:cNvPr id="9" name="Text 7"/>
          <p:cNvSpPr/>
          <p:nvPr/>
        </p:nvSpPr>
        <p:spPr>
          <a:xfrm>
            <a:off x="812800" y="3276451"/>
            <a:ext cx="451294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ABOUT YOU</a:t>
            </a:r>
            <a:endParaRPr lang="en-US" sz="1200" dirty="0"/>
          </a:p>
        </p:txBody>
      </p:sp>
      <p:sp>
        <p:nvSpPr>
          <p:cNvPr id="10" name="Text 8"/>
          <p:cNvSpPr/>
          <p:nvPr/>
        </p:nvSpPr>
        <p:spPr>
          <a:xfrm>
            <a:off x="812800" y="3515171"/>
            <a:ext cx="4512945"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5F6F8"/>
                </a:solidFill>
                <a:latin typeface="IBM Plex Sans" pitchFamily="34" charset="0"/>
                <a:ea typeface="IBM Plex Sans" pitchFamily="34" charset="-122"/>
                <a:cs typeface="IBM Plex Sans" pitchFamily="34" charset="-120"/>
              </a:rPr>
              <a:t>What you do, where, and the brand you represent.</a:t>
            </a:r>
            <a:endParaRPr lang="en-US" sz="1400" dirty="0"/>
          </a:p>
        </p:txBody>
      </p:sp>
      <p:sp>
        <p:nvSpPr>
          <p:cNvPr id="11" name="Shape 9"/>
          <p:cNvSpPr/>
          <p:nvPr/>
        </p:nvSpPr>
        <p:spPr>
          <a:xfrm>
            <a:off x="812800" y="3885357"/>
            <a:ext cx="4381500" cy="0"/>
          </a:xfrm>
          <a:prstGeom prst="line">
            <a:avLst/>
          </a:prstGeom>
          <a:noFill/>
          <a:ln w="6350">
            <a:solidFill>
              <a:srgbClr val="FFFFFF">
                <a:alpha val="14000"/>
              </a:srgbClr>
            </a:solidFill>
            <a:prstDash val="solid"/>
          </a:ln>
        </p:spPr>
      </p:sp>
      <p:sp>
        <p:nvSpPr>
          <p:cNvPr id="12" name="Text 10"/>
          <p:cNvSpPr/>
          <p:nvPr/>
        </p:nvSpPr>
        <p:spPr>
          <a:xfrm>
            <a:off x="812800" y="4015532"/>
            <a:ext cx="451294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MORE ABOUT YOU</a:t>
            </a:r>
            <a:endParaRPr lang="en-US" sz="1200" dirty="0"/>
          </a:p>
        </p:txBody>
      </p:sp>
      <p:sp>
        <p:nvSpPr>
          <p:cNvPr id="13" name="Text 11"/>
          <p:cNvSpPr/>
          <p:nvPr/>
        </p:nvSpPr>
        <p:spPr>
          <a:xfrm>
            <a:off x="812800" y="4254252"/>
            <a:ext cx="4512945"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5F6F8"/>
                </a:solidFill>
                <a:latin typeface="IBM Plex Sans" pitchFamily="34" charset="0"/>
                <a:ea typeface="IBM Plex Sans" pitchFamily="34" charset="-122"/>
                <a:cs typeface="IBM Plex Sans" pitchFamily="34" charset="-120"/>
              </a:rPr>
              <a:t>Hobbies, passions, and awards: the details that sound human.</a:t>
            </a:r>
            <a:endParaRPr lang="en-US" sz="1400" dirty="0"/>
          </a:p>
        </p:txBody>
      </p:sp>
      <p:sp>
        <p:nvSpPr>
          <p:cNvPr id="14" name="Shape 12"/>
          <p:cNvSpPr/>
          <p:nvPr/>
        </p:nvSpPr>
        <p:spPr>
          <a:xfrm>
            <a:off x="812800" y="4864447"/>
            <a:ext cx="4381500" cy="0"/>
          </a:xfrm>
          <a:prstGeom prst="line">
            <a:avLst/>
          </a:prstGeom>
          <a:noFill/>
          <a:ln w="6350">
            <a:solidFill>
              <a:srgbClr val="FFFFFF">
                <a:alpha val="14000"/>
              </a:srgbClr>
            </a:solidFill>
            <a:prstDash val="solid"/>
          </a:ln>
        </p:spPr>
      </p:sp>
      <p:sp>
        <p:nvSpPr>
          <p:cNvPr id="15" name="Shape 13"/>
          <p:cNvSpPr/>
          <p:nvPr/>
        </p:nvSpPr>
        <p:spPr>
          <a:xfrm>
            <a:off x="812800" y="5603528"/>
            <a:ext cx="4381500" cy="0"/>
          </a:xfrm>
          <a:prstGeom prst="line">
            <a:avLst/>
          </a:prstGeom>
          <a:noFill/>
          <a:ln w="6350">
            <a:solidFill>
              <a:srgbClr val="FFFFFF">
                <a:alpha val="14000"/>
              </a:srgbClr>
            </a:solidFill>
            <a:prstDash val="solid"/>
          </a:ln>
        </p:spPr>
      </p:sp>
      <p:sp>
        <p:nvSpPr>
          <p:cNvPr id="16" name="Text 14"/>
          <p:cNvSpPr/>
          <p:nvPr/>
        </p:nvSpPr>
        <p:spPr>
          <a:xfrm>
            <a:off x="812800" y="4994622"/>
            <a:ext cx="451294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BANNED WORDS</a:t>
            </a:r>
            <a:endParaRPr lang="en-US" sz="1200" dirty="0"/>
          </a:p>
        </p:txBody>
      </p:sp>
      <p:sp>
        <p:nvSpPr>
          <p:cNvPr id="17" name="Text 15"/>
          <p:cNvSpPr/>
          <p:nvPr/>
        </p:nvSpPr>
        <p:spPr>
          <a:xfrm>
            <a:off x="812800" y="5233343"/>
            <a:ext cx="4512945"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5F6F8"/>
                </a:solidFill>
                <a:latin typeface="IBM Plex Sans" pitchFamily="34" charset="0"/>
                <a:ea typeface="IBM Plex Sans" pitchFamily="34" charset="-122"/>
                <a:cs typeface="IBM Plex Sans" pitchFamily="34" charset="-120"/>
              </a:rPr>
              <a:t>One firm banned “nestled.” It never came back.</a:t>
            </a:r>
            <a:endParaRPr lang="en-US" sz="1400" dirty="0"/>
          </a:p>
        </p:txBody>
      </p:sp>
      <p:sp>
        <p:nvSpPr>
          <p:cNvPr id="18" name="Shape 16"/>
          <p:cNvSpPr/>
          <p:nvPr/>
        </p:nvSpPr>
        <p:spPr>
          <a:xfrm>
            <a:off x="5502275" y="2407196"/>
            <a:ext cx="5873750" cy="3290491"/>
          </a:xfrm>
          <a:prstGeom prst="roundRect">
            <a:avLst>
              <a:gd name="adj" fmla="val 3763"/>
            </a:avLst>
          </a:prstGeom>
          <a:solidFill>
            <a:srgbClr val="13202E"/>
          </a:solidFill>
          <a:ln w="6350">
            <a:solidFill>
              <a:srgbClr val="FFFFFF">
                <a:alpha val="14000"/>
              </a:srgbClr>
            </a:solidFill>
            <a:prstDash val="solid"/>
          </a:ln>
        </p:spPr>
      </p:sp>
      <p:sp>
        <p:nvSpPr>
          <p:cNvPr id="19" name="Text 17"/>
          <p:cNvSpPr/>
          <p:nvPr/>
        </p:nvSpPr>
        <p:spPr>
          <a:xfrm>
            <a:off x="5810250" y="2715171"/>
            <a:ext cx="5415534"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YOUR PROFILE, FILLED IN</a:t>
            </a:r>
            <a:endParaRPr lang="en-US" sz="1200" dirty="0"/>
          </a:p>
        </p:txBody>
      </p:sp>
      <p:sp>
        <p:nvSpPr>
          <p:cNvPr id="20" name="Text 18"/>
          <p:cNvSpPr/>
          <p:nvPr/>
        </p:nvSpPr>
        <p:spPr>
          <a:xfrm>
            <a:off x="5810250" y="3055491"/>
            <a:ext cx="5415534" cy="18923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E6EBF1"/>
                </a:solidFill>
                <a:latin typeface="IBM Plex Mono" pitchFamily="34" charset="0"/>
                <a:ea typeface="IBM Plex Mono" pitchFamily="34" charset="-122"/>
                <a:cs typeface="IBM Plex Mono" pitchFamily="34" charset="-120"/>
              </a:rPr>
              <a:t>What I do: </a:t>
            </a:r>
            <a:r>
              <a:rPr lang="en-US" sz="1400" dirty="0">
                <a:solidFill>
                  <a:srgbClr val="FFD54A"/>
                </a:solidFill>
                <a:latin typeface="IBM Plex Mono" pitchFamily="34" charset="0"/>
                <a:ea typeface="IBM Plex Mono" pitchFamily="34" charset="-122"/>
                <a:cs typeface="IBM Plex Mono" pitchFamily="34" charset="-120"/>
              </a:rPr>
              <a:t>[residential real estate, buyers and sellers]</a:t>
            </a:r>
            <a:endParaRPr lang="en-US" sz="1400" dirty="0"/>
          </a:p>
          <a:p>
            <a:pPr algn="l" indent="0" marL="0">
              <a:lnSpc>
                <a:spcPts val="2100"/>
              </a:lnSpc>
              <a:buNone/>
            </a:pPr>
            <a:r>
              <a:rPr lang="en-US" sz="1400" dirty="0">
                <a:solidFill>
                  <a:srgbClr val="E6EBF1"/>
                </a:solidFill>
                <a:latin typeface="IBM Plex Mono" pitchFamily="34" charset="0"/>
                <a:ea typeface="IBM Plex Mono" pitchFamily="34" charset="-122"/>
                <a:cs typeface="IBM Plex Mono" pitchFamily="34" charset="-120"/>
              </a:rPr>
              <a:t>Where: </a:t>
            </a:r>
            <a:r>
              <a:rPr lang="en-US" sz="1400" dirty="0">
                <a:solidFill>
                  <a:srgbClr val="FFD54A"/>
                </a:solidFill>
                <a:latin typeface="IBM Plex Mono" pitchFamily="34" charset="0"/>
                <a:ea typeface="IBM Plex Mono" pitchFamily="34" charset="-122"/>
                <a:cs typeface="IBM Plex Mono" pitchFamily="34" charset="-120"/>
              </a:rPr>
              <a:t>[Wake County, NC]</a:t>
            </a:r>
            <a:endParaRPr lang="en-US" sz="1400" dirty="0"/>
          </a:p>
          <a:p>
            <a:pPr algn="l" indent="0" marL="0">
              <a:lnSpc>
                <a:spcPts val="2100"/>
              </a:lnSpc>
              <a:buNone/>
            </a:pPr>
            <a:r>
              <a:rPr lang="en-US" sz="1400" dirty="0">
                <a:solidFill>
                  <a:srgbClr val="E6EBF1"/>
                </a:solidFill>
                <a:latin typeface="IBM Plex Mono" pitchFamily="34" charset="0"/>
                <a:ea typeface="IBM Plex Mono" pitchFamily="34" charset="-122"/>
                <a:cs typeface="IBM Plex Mono" pitchFamily="34" charset="-120"/>
              </a:rPr>
              <a:t>Brand: </a:t>
            </a:r>
            <a:r>
              <a:rPr lang="en-US" sz="1400" dirty="0">
                <a:solidFill>
                  <a:srgbClr val="FFD54A"/>
                </a:solidFill>
                <a:latin typeface="IBM Plex Mono" pitchFamily="34" charset="0"/>
                <a:ea typeface="IBM Plex Mono" pitchFamily="34" charset="-122"/>
                <a:cs typeface="IBM Plex Mono" pitchFamily="34" charset="-120"/>
              </a:rPr>
              <a:t>[your brokerage]</a:t>
            </a:r>
            <a:endParaRPr lang="en-US" sz="1400" dirty="0"/>
          </a:p>
          <a:p>
            <a:pPr algn="l" indent="0" marL="0">
              <a:lnSpc>
                <a:spcPts val="2100"/>
              </a:lnSpc>
              <a:buNone/>
            </a:pPr>
            <a:r>
              <a:rPr lang="en-US" sz="1400" dirty="0">
                <a:solidFill>
                  <a:srgbClr val="E6EBF1"/>
                </a:solidFill>
                <a:latin typeface="IBM Plex Mono" pitchFamily="34" charset="0"/>
                <a:ea typeface="IBM Plex Mono" pitchFamily="34" charset="-122"/>
                <a:cs typeface="IBM Plex Mono" pitchFamily="34" charset="-120"/>
              </a:rPr>
              <a:t>More about me: </a:t>
            </a:r>
            <a:r>
              <a:rPr lang="en-US" sz="1400" dirty="0">
                <a:solidFill>
                  <a:srgbClr val="FFD54A"/>
                </a:solidFill>
                <a:latin typeface="IBM Plex Mono" pitchFamily="34" charset="0"/>
                <a:ea typeface="IBM Plex Mono" pitchFamily="34" charset="-122"/>
                <a:cs typeface="IBM Plex Mono" pitchFamily="34" charset="-120"/>
              </a:rPr>
              <a:t>[hobbies, passions, awards]</a:t>
            </a:r>
            <a:endParaRPr lang="en-US" sz="1400" dirty="0"/>
          </a:p>
          <a:p>
            <a:pPr algn="l" indent="0" marL="0">
              <a:lnSpc>
                <a:spcPts val="2100"/>
              </a:lnSpc>
              <a:buNone/>
            </a:pPr>
            <a:r>
              <a:rPr lang="en-US" sz="1400" dirty="0">
                <a:solidFill>
                  <a:srgbClr val="E6EBF1"/>
                </a:solidFill>
                <a:latin typeface="IBM Plex Mono" pitchFamily="34" charset="0"/>
                <a:ea typeface="IBM Plex Mono" pitchFamily="34" charset="-122"/>
                <a:cs typeface="IBM Plex Mono" pitchFamily="34" charset="-120"/>
              </a:rPr>
              <a:t>Tone: </a:t>
            </a:r>
            <a:r>
              <a:rPr lang="en-US" sz="1400" dirty="0">
                <a:solidFill>
                  <a:srgbClr val="FFD54A"/>
                </a:solidFill>
                <a:latin typeface="IBM Plex Mono" pitchFamily="34" charset="0"/>
                <a:ea typeface="IBM Plex Mono" pitchFamily="34" charset="-122"/>
                <a:cs typeface="IBM Plex Mono" pitchFamily="34" charset="-120"/>
              </a:rPr>
              <a:t>[straight shooter, warm, no fluff]</a:t>
            </a:r>
            <a:endParaRPr lang="en-US" sz="1400" dirty="0"/>
          </a:p>
          <a:p>
            <a:pPr algn="l" indent="0" marL="0">
              <a:lnSpc>
                <a:spcPts val="2100"/>
              </a:lnSpc>
              <a:buNone/>
            </a:pPr>
            <a:r>
              <a:rPr lang="en-US" sz="1400" dirty="0">
                <a:solidFill>
                  <a:srgbClr val="E6EBF1"/>
                </a:solidFill>
                <a:latin typeface="IBM Plex Mono" pitchFamily="34" charset="0"/>
                <a:ea typeface="IBM Plex Mono" pitchFamily="34" charset="-122"/>
                <a:cs typeface="IBM Plex Mono" pitchFamily="34" charset="-120"/>
              </a:rPr>
              <a:t>Never use: </a:t>
            </a:r>
            <a:r>
              <a:rPr lang="en-US" sz="1400" dirty="0">
                <a:solidFill>
                  <a:srgbClr val="FFD54A"/>
                </a:solidFill>
                <a:latin typeface="IBM Plex Mono" pitchFamily="34" charset="0"/>
                <a:ea typeface="IBM Plex Mono" pitchFamily="34" charset="-122"/>
                <a:cs typeface="IBM Plex Mono" pitchFamily="34" charset="-120"/>
              </a:rPr>
              <a:t>[nestled, em dashes]</a:t>
            </a:r>
            <a:endParaRPr lang="en-US" sz="1400" dirty="0"/>
          </a:p>
        </p:txBody>
      </p:sp>
      <p:sp>
        <p:nvSpPr>
          <p:cNvPr id="21" name="Text 19"/>
          <p:cNvSpPr/>
          <p:nvPr/>
        </p:nvSpPr>
        <p:spPr>
          <a:xfrm>
            <a:off x="5810250" y="5176391"/>
            <a:ext cx="54155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In ChatGPT: profile menu → Personalization</a:t>
            </a:r>
            <a:endParaRPr lang="en-US" sz="1200" dirty="0"/>
          </a:p>
        </p:txBody>
      </p:sp>
      <p:sp>
        <p:nvSpPr>
          <p:cNvPr id="22" name="Text 20"/>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AI for Realtors</a:t>
            </a:r>
            <a:endParaRPr lang="en-US" sz="1200" dirty="0"/>
          </a:p>
        </p:txBody>
      </p:sp>
      <p:sp>
        <p:nvSpPr>
          <p:cNvPr id="23" name="Text 21"/>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05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522"/>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PART 1 · YOUR AI ASSISTANT AWAITS</a:t>
            </a:r>
            <a:endParaRPr lang="en-US" sz="1200" dirty="0"/>
          </a:p>
        </p:txBody>
      </p:sp>
      <p:sp>
        <p:nvSpPr>
          <p:cNvPr id="3" name="Text 1"/>
          <p:cNvSpPr/>
          <p:nvPr/>
        </p:nvSpPr>
        <p:spPr>
          <a:xfrm>
            <a:off x="812800" y="1127522"/>
            <a:ext cx="10883392" cy="451644"/>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0B2545"/>
                </a:solidFill>
                <a:latin typeface="Archivo" pitchFamily="34" charset="0"/>
                <a:ea typeface="Archivo" pitchFamily="34" charset="-122"/>
                <a:cs typeface="Archivo" pitchFamily="34" charset="-120"/>
              </a:rPr>
              <a:t>Connect your apps</a:t>
            </a:r>
            <a:endParaRPr lang="en-US" sz="3200" dirty="0"/>
          </a:p>
        </p:txBody>
      </p:sp>
      <p:sp>
        <p:nvSpPr>
          <p:cNvPr id="4" name="Shape 2"/>
          <p:cNvSpPr/>
          <p:nvPr/>
        </p:nvSpPr>
        <p:spPr>
          <a:xfrm>
            <a:off x="812800" y="1858566"/>
            <a:ext cx="5181600" cy="2894261"/>
          </a:xfrm>
          <a:prstGeom prst="roundRect">
            <a:avLst>
              <a:gd name="adj" fmla="val 4388"/>
            </a:avLst>
          </a:prstGeom>
          <a:solidFill>
            <a:srgbClr val="13202E"/>
          </a:solidFill>
          <a:ln/>
        </p:spPr>
      </p:sp>
      <p:sp>
        <p:nvSpPr>
          <p:cNvPr id="5" name="Text 3"/>
          <p:cNvSpPr/>
          <p:nvPr/>
        </p:nvSpPr>
        <p:spPr>
          <a:xfrm>
            <a:off x="1117600" y="2163366"/>
            <a:ext cx="470916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FIND ANYTHING, ANYWHERE</a:t>
            </a:r>
            <a:endParaRPr lang="en-US" sz="1200" dirty="0"/>
          </a:p>
        </p:txBody>
      </p:sp>
      <p:sp>
        <p:nvSpPr>
          <p:cNvPr id="6" name="Text 4"/>
          <p:cNvSpPr/>
          <p:nvPr/>
        </p:nvSpPr>
        <p:spPr>
          <a:xfrm>
            <a:off x="1117600" y="2503686"/>
            <a:ext cx="4709160"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C9D6E3"/>
                </a:solidFill>
                <a:latin typeface="IBM Plex Sans" pitchFamily="34" charset="0"/>
                <a:ea typeface="IBM Plex Sans" pitchFamily="34" charset="-122"/>
                <a:cs typeface="IBM Plex Sans" pitchFamily="34" charset="-120"/>
              </a:rPr>
              <a:t>Connect Gmail, Google Drive, or Dropbox. Then just ask:</a:t>
            </a:r>
            <a:endParaRPr lang="en-US" sz="1400" dirty="0"/>
          </a:p>
        </p:txBody>
      </p:sp>
      <p:sp>
        <p:nvSpPr>
          <p:cNvPr id="7" name="Text 5"/>
          <p:cNvSpPr/>
          <p:nvPr/>
        </p:nvSpPr>
        <p:spPr>
          <a:xfrm>
            <a:off x="1117600" y="2870696"/>
            <a:ext cx="4709160" cy="6350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BF1"/>
                </a:solidFill>
                <a:latin typeface="IBM Plex Mono" pitchFamily="34" charset="0"/>
                <a:ea typeface="IBM Plex Mono" pitchFamily="34" charset="-122"/>
                <a:cs typeface="IBM Plex Mono" pitchFamily="34" charset="-120"/>
              </a:rPr>
              <a:t>Find the home inspection for </a:t>
            </a:r>
            <a:r>
              <a:rPr lang="en-US" sz="1600" dirty="0">
                <a:solidFill>
                  <a:srgbClr val="FFD54A"/>
                </a:solidFill>
                <a:latin typeface="IBM Plex Mono" pitchFamily="34" charset="0"/>
                <a:ea typeface="IBM Plex Mono" pitchFamily="34" charset="-122"/>
                <a:cs typeface="IBM Plex Mono" pitchFamily="34" charset="-120"/>
              </a:rPr>
              <a:t>[123 Main Street]</a:t>
            </a:r>
            <a:r>
              <a:rPr lang="en-US" sz="1600" dirty="0">
                <a:solidFill>
                  <a:srgbClr val="E6EBF1"/>
                </a:solidFill>
                <a:latin typeface="IBM Plex Mono" pitchFamily="34" charset="0"/>
                <a:ea typeface="IBM Plex Mono" pitchFamily="34" charset="-122"/>
                <a:cs typeface="IBM Plex Mono" pitchFamily="34" charset="-120"/>
              </a:rPr>
              <a:t> and show it to me.</a:t>
            </a:r>
            <a:endParaRPr lang="en-US" sz="1600" dirty="0"/>
          </a:p>
        </p:txBody>
      </p:sp>
      <p:sp>
        <p:nvSpPr>
          <p:cNvPr id="8" name="Text 6"/>
          <p:cNvSpPr/>
          <p:nvPr/>
        </p:nvSpPr>
        <p:spPr>
          <a:xfrm>
            <a:off x="1117600" y="4242296"/>
            <a:ext cx="4709160"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8FA3B8"/>
                </a:solidFill>
                <a:latin typeface="IBM Plex Sans" pitchFamily="34" charset="0"/>
                <a:ea typeface="IBM Plex Sans" pitchFamily="34" charset="-122"/>
                <a:cs typeface="IBM Plex Sans" pitchFamily="34" charset="-120"/>
              </a:rPr>
              <a:t>It works out which app to search on its own.</a:t>
            </a:r>
            <a:endParaRPr lang="en-US" sz="1200" dirty="0"/>
          </a:p>
        </p:txBody>
      </p:sp>
      <p:sp>
        <p:nvSpPr>
          <p:cNvPr id="9" name="Shape 7"/>
          <p:cNvSpPr/>
          <p:nvPr/>
        </p:nvSpPr>
        <p:spPr>
          <a:xfrm>
            <a:off x="6197600" y="1858566"/>
            <a:ext cx="5181600" cy="2894261"/>
          </a:xfrm>
          <a:prstGeom prst="roundRect">
            <a:avLst>
              <a:gd name="adj" fmla="val 4388"/>
            </a:avLst>
          </a:prstGeom>
          <a:solidFill>
            <a:srgbClr val="13202E"/>
          </a:solidFill>
          <a:ln/>
        </p:spPr>
      </p:sp>
      <p:sp>
        <p:nvSpPr>
          <p:cNvPr id="10" name="Text 8"/>
          <p:cNvSpPr/>
          <p:nvPr/>
        </p:nvSpPr>
        <p:spPr>
          <a:xfrm>
            <a:off x="6502400" y="2163366"/>
            <a:ext cx="4709160" cy="238423"/>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YOUR BUYERS ARE ALREADY HERE</a:t>
            </a:r>
            <a:endParaRPr lang="en-US" sz="1200" dirty="0"/>
          </a:p>
        </p:txBody>
      </p:sp>
      <p:sp>
        <p:nvSpPr>
          <p:cNvPr id="11" name="Text 9"/>
          <p:cNvSpPr/>
          <p:nvPr/>
        </p:nvSpPr>
        <p:spPr>
          <a:xfrm>
            <a:off x="6502400" y="2503388"/>
            <a:ext cx="4709160" cy="265063"/>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C9D6E3"/>
                </a:solidFill>
                <a:latin typeface="IBM Plex Sans" pitchFamily="34" charset="0"/>
                <a:ea typeface="IBM Plex Sans" pitchFamily="34" charset="-122"/>
                <a:cs typeface="IBM Plex Sans" pitchFamily="34" charset="-120"/>
              </a:rPr>
              <a:t>Zillow is connected inside ChatGPT. A buyer can type:</a:t>
            </a:r>
            <a:endParaRPr lang="en-US" sz="1400" dirty="0"/>
          </a:p>
        </p:txBody>
      </p:sp>
      <p:sp>
        <p:nvSpPr>
          <p:cNvPr id="12" name="Text 10"/>
          <p:cNvSpPr/>
          <p:nvPr/>
        </p:nvSpPr>
        <p:spPr>
          <a:xfrm>
            <a:off x="6502400" y="2870051"/>
            <a:ext cx="4709160" cy="93851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BF1"/>
                </a:solidFill>
                <a:latin typeface="IBM Plex Mono" pitchFamily="34" charset="0"/>
                <a:ea typeface="IBM Plex Mono" pitchFamily="34" charset="-122"/>
                <a:cs typeface="IBM Plex Mono" pitchFamily="34" charset="-120"/>
              </a:rPr>
              <a:t>Show me homes for sale in </a:t>
            </a:r>
            <a:r>
              <a:rPr lang="en-US" sz="1600" dirty="0">
                <a:solidFill>
                  <a:srgbClr val="FFD54A"/>
                </a:solidFill>
                <a:latin typeface="IBM Plex Mono" pitchFamily="34" charset="0"/>
                <a:ea typeface="IBM Plex Mono" pitchFamily="34" charset="-122"/>
                <a:cs typeface="IBM Plex Mono" pitchFamily="34" charset="-120"/>
              </a:rPr>
              <a:t>[North Carolina]</a:t>
            </a:r>
            <a:r>
              <a:rPr lang="en-US" sz="1600" dirty="0">
                <a:solidFill>
                  <a:srgbClr val="E6EBF1"/>
                </a:solidFill>
                <a:latin typeface="IBM Plex Mono" pitchFamily="34" charset="0"/>
                <a:ea typeface="IBM Plex Mono" pitchFamily="34" charset="-122"/>
                <a:cs typeface="IBM Plex Mono" pitchFamily="34" charset="-120"/>
              </a:rPr>
              <a:t> with </a:t>
            </a:r>
            <a:r>
              <a:rPr lang="en-US" sz="1600" dirty="0">
                <a:solidFill>
                  <a:srgbClr val="FFD54A"/>
                </a:solidFill>
                <a:latin typeface="IBM Plex Mono" pitchFamily="34" charset="0"/>
                <a:ea typeface="IBM Plex Mono" pitchFamily="34" charset="-122"/>
                <a:cs typeface="IBM Plex Mono" pitchFamily="34" charset="-120"/>
              </a:rPr>
              <a:t>[a creek running through the property]</a:t>
            </a:r>
            <a:r>
              <a:rPr lang="en-US" sz="1600" dirty="0">
                <a:solidFill>
                  <a:srgbClr val="E6EBF1"/>
                </a:solidFill>
                <a:latin typeface="IBM Plex Mono" pitchFamily="34" charset="0"/>
                <a:ea typeface="IBM Plex Mono" pitchFamily="34" charset="-122"/>
                <a:cs typeface="IBM Plex Mono" pitchFamily="34" charset="-120"/>
              </a:rPr>
              <a:t>.</a:t>
            </a:r>
            <a:endParaRPr lang="en-US" sz="1600" dirty="0"/>
          </a:p>
        </p:txBody>
      </p:sp>
      <p:sp>
        <p:nvSpPr>
          <p:cNvPr id="13" name="Text 11"/>
          <p:cNvSpPr/>
          <p:nvPr/>
        </p:nvSpPr>
        <p:spPr>
          <a:xfrm>
            <a:off x="6502400" y="4037161"/>
            <a:ext cx="4709160" cy="436265"/>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8FA3B8"/>
                </a:solidFill>
                <a:latin typeface="IBM Plex Sans" pitchFamily="34" charset="0"/>
                <a:ea typeface="IBM Plex Sans" pitchFamily="34" charset="-122"/>
                <a:cs typeface="IBM Plex Sans" pitchFamily="34" charset="-120"/>
              </a:rPr>
              <a:t>It searches across MLS areas in one go. Know what your clients see.</a:t>
            </a:r>
            <a:endParaRPr lang="en-US" sz="1200" dirty="0"/>
          </a:p>
        </p:txBody>
      </p:sp>
      <p:sp>
        <p:nvSpPr>
          <p:cNvPr id="14" name="Text 12"/>
          <p:cNvSpPr/>
          <p:nvPr/>
        </p:nvSpPr>
        <p:spPr>
          <a:xfrm>
            <a:off x="812800" y="5362426"/>
            <a:ext cx="10883392" cy="504974"/>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In ChatGPT: Settings → Apps &amp; Connectors. Use the + button to aim a request at one app. Connect only what you and your brokerage are comfortable with.</a:t>
            </a:r>
            <a:endParaRPr lang="en-US" sz="1400" dirty="0"/>
          </a:p>
        </p:txBody>
      </p:sp>
      <p:sp>
        <p:nvSpPr>
          <p:cNvPr id="15" name="Text 13"/>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AI for Realtors</a:t>
            </a:r>
            <a:endParaRPr lang="en-US" sz="1200" dirty="0"/>
          </a:p>
        </p:txBody>
      </p:sp>
      <p:sp>
        <p:nvSpPr>
          <p:cNvPr id="16" name="Text 14"/>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06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571"/>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PART 1 · YOUR AI ASSISTANT AWAITS</a:t>
            </a:r>
            <a:endParaRPr lang="en-US" sz="1200" dirty="0"/>
          </a:p>
        </p:txBody>
      </p:sp>
      <p:sp>
        <p:nvSpPr>
          <p:cNvPr id="3" name="Text 1"/>
          <p:cNvSpPr/>
          <p:nvPr/>
        </p:nvSpPr>
        <p:spPr>
          <a:xfrm>
            <a:off x="812800" y="1127571"/>
            <a:ext cx="10883392" cy="451793"/>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0B2545"/>
                </a:solidFill>
                <a:latin typeface="Archivo" pitchFamily="34" charset="0"/>
                <a:ea typeface="Archivo" pitchFamily="34" charset="-122"/>
                <a:cs typeface="Archivo" pitchFamily="34" charset="-120"/>
              </a:rPr>
              <a:t>Three ways to ask</a:t>
            </a:r>
            <a:endParaRPr lang="en-US" sz="3200" dirty="0"/>
          </a:p>
        </p:txBody>
      </p:sp>
      <p:sp>
        <p:nvSpPr>
          <p:cNvPr id="4" name="Shape 2"/>
          <p:cNvSpPr/>
          <p:nvPr/>
        </p:nvSpPr>
        <p:spPr>
          <a:xfrm>
            <a:off x="815975" y="1861939"/>
            <a:ext cx="3380284" cy="2721025"/>
          </a:xfrm>
          <a:prstGeom prst="roundRect">
            <a:avLst>
              <a:gd name="adj" fmla="val 4551"/>
            </a:avLst>
          </a:prstGeom>
          <a:solidFill>
            <a:srgbClr val="FCFCFD"/>
          </a:solidFill>
          <a:ln w="6350">
            <a:solidFill>
              <a:srgbClr val="DDE2E8"/>
            </a:solidFill>
            <a:prstDash val="solid"/>
          </a:ln>
        </p:spPr>
      </p:sp>
      <p:sp>
        <p:nvSpPr>
          <p:cNvPr id="5" name="Text 3"/>
          <p:cNvSpPr/>
          <p:nvPr/>
        </p:nvSpPr>
        <p:spPr>
          <a:xfrm>
            <a:off x="1073150" y="2119114"/>
            <a:ext cx="295191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TYPE AND ENTER</a:t>
            </a:r>
            <a:endParaRPr lang="en-US" sz="1200" dirty="0"/>
          </a:p>
        </p:txBody>
      </p:sp>
      <p:sp>
        <p:nvSpPr>
          <p:cNvPr id="6" name="Text 4"/>
          <p:cNvSpPr/>
          <p:nvPr/>
        </p:nvSpPr>
        <p:spPr>
          <a:xfrm>
            <a:off x="1073150" y="2408634"/>
            <a:ext cx="2951912"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Quick answers</a:t>
            </a:r>
            <a:endParaRPr lang="en-US" sz="2000" dirty="0"/>
          </a:p>
        </p:txBody>
      </p:sp>
      <p:sp>
        <p:nvSpPr>
          <p:cNvPr id="7" name="Text 5"/>
          <p:cNvSpPr/>
          <p:nvPr/>
        </p:nvSpPr>
        <p:spPr>
          <a:xfrm>
            <a:off x="1073150" y="2764234"/>
            <a:ext cx="2951912"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Everyday questions and simple drafts. No setup.</a:t>
            </a:r>
            <a:endParaRPr lang="en-US" sz="1400" dirty="0"/>
          </a:p>
        </p:txBody>
      </p:sp>
      <p:sp>
        <p:nvSpPr>
          <p:cNvPr id="8" name="Text 6"/>
          <p:cNvSpPr/>
          <p:nvPr/>
        </p:nvSpPr>
        <p:spPr>
          <a:xfrm>
            <a:off x="1073150" y="4120059"/>
            <a:ext cx="2951912" cy="231130"/>
          </a:xfrm>
          <a:prstGeom prst="rect">
            <a:avLst/>
          </a:prstGeom>
          <a:noFill/>
          <a:ln/>
        </p:spPr>
        <p:txBody>
          <a:bodyPr wrap="square" lIns="0" tIns="0" rIns="0" bIns="0" rtlCol="0" anchor="t">
            <a:normAutofit/>
          </a:bodyPr>
          <a:lstStyle/>
          <a:p>
            <a:pPr algn="l" indent="0" marL="0">
              <a:lnSpc>
                <a:spcPts val="1620"/>
              </a:lnSpc>
              <a:buNone/>
            </a:pPr>
            <a:r>
              <a:rPr lang="en-US" sz="1200" i="1" dirty="0">
                <a:solidFill>
                  <a:srgbClr val="5D6878"/>
                </a:solidFill>
                <a:latin typeface="IBM Plex Sans" pitchFamily="34" charset="0"/>
                <a:ea typeface="IBM Plex Sans" pitchFamily="34" charset="-122"/>
                <a:cs typeface="IBM Plex Sans" pitchFamily="34" charset="-120"/>
              </a:rPr>
              <a:t>“Where are the best tacos in town?”</a:t>
            </a:r>
            <a:endParaRPr lang="en-US" sz="1200" dirty="0"/>
          </a:p>
        </p:txBody>
      </p:sp>
      <p:sp>
        <p:nvSpPr>
          <p:cNvPr id="9" name="Shape 7"/>
          <p:cNvSpPr/>
          <p:nvPr/>
        </p:nvSpPr>
        <p:spPr>
          <a:xfrm>
            <a:off x="4405809" y="1861939"/>
            <a:ext cx="3380333" cy="2721025"/>
          </a:xfrm>
          <a:prstGeom prst="roundRect">
            <a:avLst>
              <a:gd name="adj" fmla="val 4551"/>
            </a:avLst>
          </a:prstGeom>
          <a:solidFill>
            <a:srgbClr val="FCFCFD"/>
          </a:solidFill>
          <a:ln w="6350">
            <a:solidFill>
              <a:srgbClr val="DDE2E8"/>
            </a:solidFill>
            <a:prstDash val="solid"/>
          </a:ln>
        </p:spPr>
      </p:sp>
      <p:sp>
        <p:nvSpPr>
          <p:cNvPr id="10" name="Text 8"/>
          <p:cNvSpPr/>
          <p:nvPr/>
        </p:nvSpPr>
        <p:spPr>
          <a:xfrm>
            <a:off x="4662984" y="2119114"/>
            <a:ext cx="2951963" cy="238522"/>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DEEP RESEARCH</a:t>
            </a:r>
            <a:endParaRPr lang="en-US" sz="1200" dirty="0"/>
          </a:p>
        </p:txBody>
      </p:sp>
      <p:sp>
        <p:nvSpPr>
          <p:cNvPr id="11" name="Text 9"/>
          <p:cNvSpPr/>
          <p:nvPr/>
        </p:nvSpPr>
        <p:spPr>
          <a:xfrm>
            <a:off x="4662984" y="2408436"/>
            <a:ext cx="2951963" cy="583704"/>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Finds what already exists</a:t>
            </a:r>
            <a:endParaRPr lang="en-US" sz="2000" dirty="0"/>
          </a:p>
        </p:txBody>
      </p:sp>
      <p:sp>
        <p:nvSpPr>
          <p:cNvPr id="12" name="Text 10"/>
          <p:cNvSpPr/>
          <p:nvPr/>
        </p:nvSpPr>
        <p:spPr>
          <a:xfrm>
            <a:off x="4662984" y="3042940"/>
            <a:ext cx="2951963" cy="744786"/>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Asks clarifying questions, then returns a detailed report with sources.</a:t>
            </a:r>
            <a:endParaRPr lang="en-US" sz="1400" dirty="0"/>
          </a:p>
        </p:txBody>
      </p:sp>
      <p:sp>
        <p:nvSpPr>
          <p:cNvPr id="13" name="Text 11"/>
          <p:cNvSpPr/>
          <p:nvPr/>
        </p:nvSpPr>
        <p:spPr>
          <a:xfrm>
            <a:off x="4662984" y="3914725"/>
            <a:ext cx="2951963" cy="436463"/>
          </a:xfrm>
          <a:prstGeom prst="rect">
            <a:avLst/>
          </a:prstGeom>
          <a:noFill/>
          <a:ln/>
        </p:spPr>
        <p:txBody>
          <a:bodyPr wrap="square" lIns="0" tIns="0" rIns="0" bIns="0" rtlCol="0" anchor="t">
            <a:normAutofit/>
          </a:bodyPr>
          <a:lstStyle/>
          <a:p>
            <a:pPr algn="l" indent="0" marL="0">
              <a:lnSpc>
                <a:spcPts val="1620"/>
              </a:lnSpc>
              <a:buNone/>
            </a:pPr>
            <a:r>
              <a:rPr lang="en-US" sz="1200" i="1" dirty="0">
                <a:solidFill>
                  <a:srgbClr val="5D6878"/>
                </a:solidFill>
                <a:latin typeface="IBM Plex Sans" pitchFamily="34" charset="0"/>
                <a:ea typeface="IBM Plex Sans" pitchFamily="34" charset="-122"/>
                <a:cs typeface="IBM Plex Sans" pitchFamily="34" charset="-120"/>
              </a:rPr>
              <a:t>CMAs, market reports, “Why isn’t this home selling?”</a:t>
            </a:r>
            <a:endParaRPr lang="en-US" sz="1200" dirty="0"/>
          </a:p>
        </p:txBody>
      </p:sp>
      <p:sp>
        <p:nvSpPr>
          <p:cNvPr id="14" name="Shape 12"/>
          <p:cNvSpPr/>
          <p:nvPr/>
        </p:nvSpPr>
        <p:spPr>
          <a:xfrm>
            <a:off x="7995692" y="1861939"/>
            <a:ext cx="3380333" cy="2721025"/>
          </a:xfrm>
          <a:prstGeom prst="roundRect">
            <a:avLst>
              <a:gd name="adj" fmla="val 4551"/>
            </a:avLst>
          </a:prstGeom>
          <a:solidFill>
            <a:srgbClr val="FCFCFD"/>
          </a:solidFill>
          <a:ln w="6350">
            <a:solidFill>
              <a:srgbClr val="DDE2E8"/>
            </a:solidFill>
            <a:prstDash val="solid"/>
          </a:ln>
        </p:spPr>
      </p:sp>
      <p:sp>
        <p:nvSpPr>
          <p:cNvPr id="15" name="Text 13"/>
          <p:cNvSpPr/>
          <p:nvPr/>
        </p:nvSpPr>
        <p:spPr>
          <a:xfrm>
            <a:off x="8252867" y="2119114"/>
            <a:ext cx="2951963"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AGENT MODE</a:t>
            </a:r>
            <a:endParaRPr lang="en-US" sz="1200" dirty="0"/>
          </a:p>
        </p:txBody>
      </p:sp>
      <p:sp>
        <p:nvSpPr>
          <p:cNvPr id="16" name="Text 14"/>
          <p:cNvSpPr/>
          <p:nvPr/>
        </p:nvSpPr>
        <p:spPr>
          <a:xfrm>
            <a:off x="8252867" y="2408634"/>
            <a:ext cx="2951963" cy="5842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Creates what doesn’t exist yet</a:t>
            </a:r>
            <a:endParaRPr lang="en-US" sz="2000" dirty="0"/>
          </a:p>
        </p:txBody>
      </p:sp>
      <p:sp>
        <p:nvSpPr>
          <p:cNvPr id="17" name="Text 15"/>
          <p:cNvSpPr/>
          <p:nvPr/>
        </p:nvSpPr>
        <p:spPr>
          <a:xfrm>
            <a:off x="8252867" y="3043634"/>
            <a:ext cx="2951963"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Works on its own for minutes, like handing a task to an assistant.</a:t>
            </a:r>
            <a:endParaRPr lang="en-US" sz="1400" dirty="0"/>
          </a:p>
        </p:txBody>
      </p:sp>
      <p:sp>
        <p:nvSpPr>
          <p:cNvPr id="18" name="Text 16"/>
          <p:cNvSpPr/>
          <p:nvPr/>
        </p:nvSpPr>
        <p:spPr>
          <a:xfrm>
            <a:off x="8252867" y="3914329"/>
            <a:ext cx="2951963" cy="436860"/>
          </a:xfrm>
          <a:prstGeom prst="rect">
            <a:avLst/>
          </a:prstGeom>
          <a:noFill/>
          <a:ln/>
        </p:spPr>
        <p:txBody>
          <a:bodyPr wrap="square" lIns="0" tIns="0" rIns="0" bIns="0" rtlCol="0" anchor="t">
            <a:normAutofit/>
          </a:bodyPr>
          <a:lstStyle/>
          <a:p>
            <a:pPr algn="l" indent="0" marL="0">
              <a:lnSpc>
                <a:spcPts val="1620"/>
              </a:lnSpc>
              <a:buNone/>
            </a:pPr>
            <a:r>
              <a:rPr lang="en-US" sz="1200" i="1" dirty="0">
                <a:solidFill>
                  <a:srgbClr val="5D6878"/>
                </a:solidFill>
                <a:latin typeface="IBM Plex Sans" pitchFamily="34" charset="0"/>
                <a:ea typeface="IBM Plex Sans" pitchFamily="34" charset="-122"/>
                <a:cs typeface="IBM Plex Sans" pitchFamily="34" charset="-120"/>
              </a:rPr>
              <a:t>A 90-day business plan, a marketing plan, a listing presentation</a:t>
            </a:r>
            <a:endParaRPr lang="en-US" sz="1200" dirty="0"/>
          </a:p>
        </p:txBody>
      </p:sp>
      <p:sp>
        <p:nvSpPr>
          <p:cNvPr id="19" name="Shape 17"/>
          <p:cNvSpPr/>
          <p:nvPr/>
        </p:nvSpPr>
        <p:spPr>
          <a:xfrm>
            <a:off x="812800" y="5195739"/>
            <a:ext cx="10566400" cy="646261"/>
          </a:xfrm>
          <a:prstGeom prst="roundRect">
            <a:avLst>
              <a:gd name="adj" fmla="val 15721"/>
            </a:avLst>
          </a:prstGeom>
          <a:solidFill>
            <a:srgbClr val="0B2545"/>
          </a:solidFill>
          <a:ln/>
        </p:spPr>
      </p:sp>
      <p:sp>
        <p:nvSpPr>
          <p:cNvPr id="20" name="Text 18"/>
          <p:cNvSpPr/>
          <p:nvPr/>
        </p:nvSpPr>
        <p:spPr>
          <a:xfrm>
            <a:off x="1066800" y="5412184"/>
            <a:ext cx="910679" cy="238720"/>
          </a:xfrm>
          <a:prstGeom prst="rect">
            <a:avLst/>
          </a:prstGeom>
          <a:noFill/>
          <a:ln/>
        </p:spPr>
        <p:txBody>
          <a:bodyPr wrap="non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THE RULE</a:t>
            </a:r>
            <a:endParaRPr lang="en-US" sz="1200" dirty="0"/>
          </a:p>
        </p:txBody>
      </p:sp>
      <p:sp>
        <p:nvSpPr>
          <p:cNvPr id="21" name="Text 19"/>
          <p:cNvSpPr/>
          <p:nvPr/>
        </p:nvSpPr>
        <p:spPr>
          <a:xfrm>
            <a:off x="2129879" y="5398889"/>
            <a:ext cx="9265180"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5F6F8"/>
                </a:solidFill>
                <a:latin typeface="IBM Plex Sans" pitchFamily="34" charset="0"/>
                <a:ea typeface="IBM Plex Sans" pitchFamily="34" charset="-122"/>
                <a:cs typeface="IBM Plex Sans" pitchFamily="34" charset="-120"/>
              </a:rPr>
              <a:t>If it touches your reputation or your economics, turn on a mode. Both modes come with paid plans; limits vary.</a:t>
            </a:r>
            <a:endParaRPr lang="en-US" sz="1400" dirty="0"/>
          </a:p>
        </p:txBody>
      </p:sp>
      <p:sp>
        <p:nvSpPr>
          <p:cNvPr id="22" name="Text 20"/>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AI for Realtors</a:t>
            </a:r>
            <a:endParaRPr lang="en-US" sz="1200" dirty="0"/>
          </a:p>
        </p:txBody>
      </p:sp>
      <p:sp>
        <p:nvSpPr>
          <p:cNvPr id="23" name="Text 21"/>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07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PART 2 · PROMPT LIKE A PRO</a:t>
            </a:r>
            <a:endParaRPr lang="en-US" sz="1200" dirty="0"/>
          </a:p>
        </p:txBody>
      </p:sp>
      <p:sp>
        <p:nvSpPr>
          <p:cNvPr id="3" name="Text 1"/>
          <p:cNvSpPr/>
          <p:nvPr/>
        </p:nvSpPr>
        <p:spPr>
          <a:xfrm>
            <a:off x="812800" y="1127720"/>
            <a:ext cx="10883392" cy="452090"/>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F5F6F8"/>
                </a:solidFill>
                <a:latin typeface="Archivo" pitchFamily="34" charset="0"/>
                <a:ea typeface="Archivo" pitchFamily="34" charset="-122"/>
                <a:cs typeface="Archivo" pitchFamily="34" charset="-120"/>
              </a:rPr>
              <a:t>No magic words. Be a good delegator.</a:t>
            </a:r>
            <a:endParaRPr lang="en-US" sz="3200" dirty="0"/>
          </a:p>
        </p:txBody>
      </p:sp>
      <p:sp>
        <p:nvSpPr>
          <p:cNvPr id="4" name="Shape 2"/>
          <p:cNvSpPr/>
          <p:nvPr/>
        </p:nvSpPr>
        <p:spPr>
          <a:xfrm>
            <a:off x="812800" y="1862386"/>
            <a:ext cx="4191000" cy="0"/>
          </a:xfrm>
          <a:prstGeom prst="line">
            <a:avLst/>
          </a:prstGeom>
          <a:noFill/>
          <a:ln w="6350">
            <a:solidFill>
              <a:srgbClr val="FFFFFF">
                <a:alpha val="14000"/>
              </a:srgbClr>
            </a:solidFill>
            <a:prstDash val="solid"/>
          </a:ln>
        </p:spPr>
      </p:sp>
      <p:sp>
        <p:nvSpPr>
          <p:cNvPr id="5" name="Text 3"/>
          <p:cNvSpPr/>
          <p:nvPr/>
        </p:nvSpPr>
        <p:spPr>
          <a:xfrm>
            <a:off x="812800" y="2017961"/>
            <a:ext cx="558800" cy="279400"/>
          </a:xfrm>
          <a:prstGeom prst="rect">
            <a:avLst/>
          </a:prstGeom>
          <a:noFill/>
          <a:ln/>
        </p:spPr>
        <p:txBody>
          <a:bodyPr wrap="square" lIns="0" tIns="0" rIns="0" bIns="0" rtlCol="0" anchor="t">
            <a:normAutofit/>
          </a:bodyPr>
          <a:lstStyle/>
          <a:p>
            <a:pPr algn="l" indent="0" marL="0">
              <a:lnSpc>
                <a:spcPts val="2000"/>
              </a:lnSpc>
              <a:buNone/>
            </a:pPr>
            <a:r>
              <a:rPr lang="en-US" sz="2000" b="1" dirty="0">
                <a:solidFill>
                  <a:srgbClr val="5CC9A7"/>
                </a:solidFill>
                <a:latin typeface="Archivo" pitchFamily="34" charset="0"/>
                <a:ea typeface="Archivo" pitchFamily="34" charset="-122"/>
                <a:cs typeface="Archivo" pitchFamily="34" charset="-120"/>
              </a:rPr>
              <a:t>01</a:t>
            </a:r>
            <a:endParaRPr lang="en-US" sz="2000" dirty="0"/>
          </a:p>
        </p:txBody>
      </p:sp>
      <p:sp>
        <p:nvSpPr>
          <p:cNvPr id="6" name="Text 4"/>
          <p:cNvSpPr/>
          <p:nvPr/>
        </p:nvSpPr>
        <p:spPr>
          <a:xfrm>
            <a:off x="1473200" y="2017961"/>
            <a:ext cx="3636518" cy="289520"/>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F5F6F8"/>
                </a:solidFill>
                <a:latin typeface="IBM Plex Sans" pitchFamily="34" charset="0"/>
                <a:ea typeface="IBM Plex Sans" pitchFamily="34" charset="-122"/>
                <a:cs typeface="IBM Plex Sans" pitchFamily="34" charset="-120"/>
              </a:rPr>
              <a:t>Talk the way you talk</a:t>
            </a:r>
            <a:endParaRPr lang="en-US" sz="1600" dirty="0"/>
          </a:p>
        </p:txBody>
      </p:sp>
      <p:sp>
        <p:nvSpPr>
          <p:cNvPr id="7" name="Text 5"/>
          <p:cNvSpPr/>
          <p:nvPr/>
        </p:nvSpPr>
        <p:spPr>
          <a:xfrm>
            <a:off x="1473200" y="2307481"/>
            <a:ext cx="3636518"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C9D6E3"/>
                </a:solidFill>
                <a:latin typeface="IBM Plex Sans" pitchFamily="34" charset="0"/>
                <a:ea typeface="IBM Plex Sans" pitchFamily="34" charset="-122"/>
                <a:cs typeface="IBM Plex Sans" pitchFamily="34" charset="-120"/>
              </a:rPr>
              <a:t>Plain language works. So do typos and bad grammar.</a:t>
            </a:r>
            <a:endParaRPr lang="en-US" sz="1400" dirty="0"/>
          </a:p>
        </p:txBody>
      </p:sp>
      <p:sp>
        <p:nvSpPr>
          <p:cNvPr id="8" name="Shape 6"/>
          <p:cNvSpPr/>
          <p:nvPr/>
        </p:nvSpPr>
        <p:spPr>
          <a:xfrm>
            <a:off x="812800" y="3430290"/>
            <a:ext cx="4191000" cy="0"/>
          </a:xfrm>
          <a:prstGeom prst="line">
            <a:avLst/>
          </a:prstGeom>
          <a:noFill/>
          <a:ln w="6350">
            <a:solidFill>
              <a:srgbClr val="FFFFFF">
                <a:alpha val="14000"/>
              </a:srgbClr>
            </a:solidFill>
            <a:prstDash val="solid"/>
          </a:ln>
        </p:spPr>
      </p:sp>
      <p:sp>
        <p:nvSpPr>
          <p:cNvPr id="9" name="Text 7"/>
          <p:cNvSpPr/>
          <p:nvPr/>
        </p:nvSpPr>
        <p:spPr>
          <a:xfrm>
            <a:off x="812800" y="3585865"/>
            <a:ext cx="558800" cy="279400"/>
          </a:xfrm>
          <a:prstGeom prst="rect">
            <a:avLst/>
          </a:prstGeom>
          <a:noFill/>
          <a:ln/>
        </p:spPr>
        <p:txBody>
          <a:bodyPr wrap="square" lIns="0" tIns="0" rIns="0" bIns="0" rtlCol="0" anchor="t">
            <a:normAutofit/>
          </a:bodyPr>
          <a:lstStyle/>
          <a:p>
            <a:pPr algn="l" indent="0" marL="0">
              <a:lnSpc>
                <a:spcPts val="2000"/>
              </a:lnSpc>
              <a:buNone/>
            </a:pPr>
            <a:r>
              <a:rPr lang="en-US" sz="2000" b="1" dirty="0">
                <a:solidFill>
                  <a:srgbClr val="5CC9A7"/>
                </a:solidFill>
                <a:latin typeface="Archivo" pitchFamily="34" charset="0"/>
                <a:ea typeface="Archivo" pitchFamily="34" charset="-122"/>
                <a:cs typeface="Archivo" pitchFamily="34" charset="-120"/>
              </a:rPr>
              <a:t>02</a:t>
            </a:r>
            <a:endParaRPr lang="en-US" sz="2000" dirty="0"/>
          </a:p>
        </p:txBody>
      </p:sp>
      <p:sp>
        <p:nvSpPr>
          <p:cNvPr id="10" name="Text 8"/>
          <p:cNvSpPr/>
          <p:nvPr/>
        </p:nvSpPr>
        <p:spPr>
          <a:xfrm>
            <a:off x="1473200" y="3585865"/>
            <a:ext cx="3636518" cy="289520"/>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F5F6F8"/>
                </a:solidFill>
                <a:latin typeface="IBM Plex Sans" pitchFamily="34" charset="0"/>
                <a:ea typeface="IBM Plex Sans" pitchFamily="34" charset="-122"/>
                <a:cs typeface="IBM Plex Sans" pitchFamily="34" charset="-120"/>
              </a:rPr>
              <a:t>Be specific about the outcome</a:t>
            </a:r>
            <a:endParaRPr lang="en-US" sz="1600" dirty="0"/>
          </a:p>
        </p:txBody>
      </p:sp>
      <p:sp>
        <p:nvSpPr>
          <p:cNvPr id="11" name="Text 9"/>
          <p:cNvSpPr/>
          <p:nvPr/>
        </p:nvSpPr>
        <p:spPr>
          <a:xfrm>
            <a:off x="1473200" y="3875385"/>
            <a:ext cx="3636518"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C9D6E3"/>
                </a:solidFill>
                <a:latin typeface="IBM Plex Sans" pitchFamily="34" charset="0"/>
                <a:ea typeface="IBM Plex Sans" pitchFamily="34" charset="-122"/>
                <a:cs typeface="IBM Plex Sans" pitchFamily="34" charset="-120"/>
              </a:rPr>
              <a:t>“Specificity is the rule of the day.”</a:t>
            </a:r>
            <a:endParaRPr lang="en-US" sz="1400" dirty="0"/>
          </a:p>
        </p:txBody>
      </p:sp>
      <p:sp>
        <p:nvSpPr>
          <p:cNvPr id="12" name="Shape 10"/>
          <p:cNvSpPr/>
          <p:nvPr/>
        </p:nvSpPr>
        <p:spPr>
          <a:xfrm>
            <a:off x="812800" y="4758134"/>
            <a:ext cx="4191000" cy="0"/>
          </a:xfrm>
          <a:prstGeom prst="line">
            <a:avLst/>
          </a:prstGeom>
          <a:noFill/>
          <a:ln w="6350">
            <a:solidFill>
              <a:srgbClr val="FFFFFF">
                <a:alpha val="14000"/>
              </a:srgbClr>
            </a:solidFill>
            <a:prstDash val="solid"/>
          </a:ln>
        </p:spPr>
      </p:sp>
      <p:sp>
        <p:nvSpPr>
          <p:cNvPr id="13" name="Shape 11"/>
          <p:cNvSpPr/>
          <p:nvPr/>
        </p:nvSpPr>
        <p:spPr>
          <a:xfrm>
            <a:off x="812800" y="5838825"/>
            <a:ext cx="4191000" cy="0"/>
          </a:xfrm>
          <a:prstGeom prst="line">
            <a:avLst/>
          </a:prstGeom>
          <a:noFill/>
          <a:ln w="6350">
            <a:solidFill>
              <a:srgbClr val="FFFFFF">
                <a:alpha val="14000"/>
              </a:srgbClr>
            </a:solidFill>
            <a:prstDash val="solid"/>
          </a:ln>
        </p:spPr>
      </p:sp>
      <p:sp>
        <p:nvSpPr>
          <p:cNvPr id="14" name="Text 12"/>
          <p:cNvSpPr/>
          <p:nvPr/>
        </p:nvSpPr>
        <p:spPr>
          <a:xfrm>
            <a:off x="812800" y="4913709"/>
            <a:ext cx="558800" cy="279400"/>
          </a:xfrm>
          <a:prstGeom prst="rect">
            <a:avLst/>
          </a:prstGeom>
          <a:noFill/>
          <a:ln/>
        </p:spPr>
        <p:txBody>
          <a:bodyPr wrap="square" lIns="0" tIns="0" rIns="0" bIns="0" rtlCol="0" anchor="t">
            <a:normAutofit/>
          </a:bodyPr>
          <a:lstStyle/>
          <a:p>
            <a:pPr algn="l" indent="0" marL="0">
              <a:lnSpc>
                <a:spcPts val="2000"/>
              </a:lnSpc>
              <a:buNone/>
            </a:pPr>
            <a:r>
              <a:rPr lang="en-US" sz="2000" b="1" dirty="0">
                <a:solidFill>
                  <a:srgbClr val="5CC9A7"/>
                </a:solidFill>
                <a:latin typeface="Archivo" pitchFamily="34" charset="0"/>
                <a:ea typeface="Archivo" pitchFamily="34" charset="-122"/>
                <a:cs typeface="Archivo" pitchFamily="34" charset="-120"/>
              </a:rPr>
              <a:t>03</a:t>
            </a:r>
            <a:endParaRPr lang="en-US" sz="2000" dirty="0"/>
          </a:p>
        </p:txBody>
      </p:sp>
      <p:sp>
        <p:nvSpPr>
          <p:cNvPr id="15" name="Text 13"/>
          <p:cNvSpPr/>
          <p:nvPr/>
        </p:nvSpPr>
        <p:spPr>
          <a:xfrm>
            <a:off x="1473200" y="4913709"/>
            <a:ext cx="3636518" cy="289520"/>
          </a:xfrm>
          <a:prstGeom prst="rect">
            <a:avLst/>
          </a:prstGeom>
          <a:noFill/>
          <a:ln/>
        </p:spPr>
        <p:txBody>
          <a:bodyPr wrap="square" lIns="0" tIns="0" rIns="0" bIns="0" rtlCol="0" anchor="t">
            <a:normAutofit/>
          </a:bodyPr>
          <a:lstStyle/>
          <a:p>
            <a:pPr algn="l" indent="0" marL="0">
              <a:lnSpc>
                <a:spcPts val="2080"/>
              </a:lnSpc>
              <a:buNone/>
            </a:pPr>
            <a:r>
              <a:rPr lang="en-US" sz="1600" b="1" dirty="0">
                <a:solidFill>
                  <a:srgbClr val="F5F6F8"/>
                </a:solidFill>
                <a:latin typeface="IBM Plex Sans" pitchFamily="34" charset="0"/>
                <a:ea typeface="IBM Plex Sans" pitchFamily="34" charset="-122"/>
                <a:cs typeface="IBM Plex Sans" pitchFamily="34" charset="-120"/>
              </a:rPr>
              <a:t>Say what you’ll do with it</a:t>
            </a:r>
            <a:endParaRPr lang="en-US" sz="1600" dirty="0"/>
          </a:p>
        </p:txBody>
      </p:sp>
      <p:sp>
        <p:nvSpPr>
          <p:cNvPr id="16" name="Text 14"/>
          <p:cNvSpPr/>
          <p:nvPr/>
        </p:nvSpPr>
        <p:spPr>
          <a:xfrm>
            <a:off x="1473200" y="5203230"/>
            <a:ext cx="3636518"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C9D6E3"/>
                </a:solidFill>
                <a:latin typeface="IBM Plex Sans" pitchFamily="34" charset="0"/>
                <a:ea typeface="IBM Plex Sans" pitchFamily="34" charset="-122"/>
                <a:cs typeface="IBM Plex Sans" pitchFamily="34" charset="-120"/>
              </a:rPr>
              <a:t>The use case shapes the answer you get back.</a:t>
            </a:r>
            <a:endParaRPr lang="en-US" sz="1400" dirty="0"/>
          </a:p>
        </p:txBody>
      </p:sp>
      <p:sp>
        <p:nvSpPr>
          <p:cNvPr id="17" name="Shape 15"/>
          <p:cNvSpPr/>
          <p:nvPr/>
        </p:nvSpPr>
        <p:spPr>
          <a:xfrm>
            <a:off x="5311775" y="1862386"/>
            <a:ext cx="6064250" cy="3976439"/>
          </a:xfrm>
          <a:prstGeom prst="roundRect">
            <a:avLst>
              <a:gd name="adj" fmla="val 3114"/>
            </a:avLst>
          </a:prstGeom>
          <a:solidFill>
            <a:srgbClr val="13202E"/>
          </a:solidFill>
          <a:ln w="6350">
            <a:solidFill>
              <a:srgbClr val="FFFFFF">
                <a:alpha val="14000"/>
              </a:srgbClr>
            </a:solidFill>
            <a:prstDash val="solid"/>
          </a:ln>
        </p:spPr>
      </p:sp>
      <p:sp>
        <p:nvSpPr>
          <p:cNvPr id="18" name="Text 16"/>
          <p:cNvSpPr/>
          <p:nvPr/>
        </p:nvSpPr>
        <p:spPr>
          <a:xfrm>
            <a:off x="5619750" y="2170361"/>
            <a:ext cx="5611749"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SAME REQUEST, MORE PARAMETERS</a:t>
            </a:r>
            <a:endParaRPr lang="en-US" sz="1200" dirty="0"/>
          </a:p>
        </p:txBody>
      </p:sp>
      <p:sp>
        <p:nvSpPr>
          <p:cNvPr id="19" name="Text 17"/>
          <p:cNvSpPr/>
          <p:nvPr/>
        </p:nvSpPr>
        <p:spPr>
          <a:xfrm>
            <a:off x="5619750" y="2510681"/>
            <a:ext cx="5611749" cy="24638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BF1"/>
                </a:solidFill>
                <a:latin typeface="IBM Plex Mono" pitchFamily="34" charset="0"/>
                <a:ea typeface="IBM Plex Mono" pitchFamily="34" charset="-122"/>
                <a:cs typeface="IBM Plex Mono" pitchFamily="34" charset="-120"/>
              </a:rPr>
              <a:t>Create a business plan for me for </a:t>
            </a:r>
            <a:r>
              <a:rPr lang="en-US" sz="1600" dirty="0">
                <a:solidFill>
                  <a:srgbClr val="FFD54A"/>
                </a:solidFill>
                <a:latin typeface="IBM Plex Mono" pitchFamily="34" charset="0"/>
                <a:ea typeface="IBM Plex Mono" pitchFamily="34" charset="-122"/>
                <a:cs typeface="IBM Plex Mono" pitchFamily="34" charset="-120"/>
              </a:rPr>
              <a:t>[next year]</a:t>
            </a:r>
            <a:r>
              <a:rPr lang="en-US" sz="1600" dirty="0">
                <a:solidFill>
                  <a:srgbClr val="E6EBF1"/>
                </a:solidFill>
                <a:latin typeface="IBM Plex Mono" pitchFamily="34" charset="0"/>
                <a:ea typeface="IBM Plex Mono" pitchFamily="34" charset="-122"/>
                <a:cs typeface="IBM Plex Mono" pitchFamily="34" charset="-120"/>
              </a:rPr>
              <a:t>. Assume I’m a real estate agent in </a:t>
            </a:r>
            <a:r>
              <a:rPr lang="en-US" sz="1600" dirty="0">
                <a:solidFill>
                  <a:srgbClr val="FFD54A"/>
                </a:solidFill>
                <a:latin typeface="IBM Plex Mono" pitchFamily="34" charset="0"/>
                <a:ea typeface="IBM Plex Mono" pitchFamily="34" charset="-122"/>
                <a:cs typeface="IBM Plex Mono" pitchFamily="34" charset="-120"/>
              </a:rPr>
              <a:t>[Raleigh, NC]</a:t>
            </a:r>
            <a:r>
              <a:rPr lang="en-US" sz="1600" dirty="0">
                <a:solidFill>
                  <a:srgbClr val="E6EBF1"/>
                </a:solidFill>
                <a:latin typeface="IBM Plex Mono" pitchFamily="34" charset="0"/>
                <a:ea typeface="IBM Plex Mono" pitchFamily="34" charset="-122"/>
                <a:cs typeface="IBM Plex Mono" pitchFamily="34" charset="-120"/>
              </a:rPr>
              <a:t> and I want to sell </a:t>
            </a:r>
            <a:r>
              <a:rPr lang="en-US" sz="1600" dirty="0">
                <a:solidFill>
                  <a:srgbClr val="FFD54A"/>
                </a:solidFill>
                <a:latin typeface="IBM Plex Mono" pitchFamily="34" charset="0"/>
                <a:ea typeface="IBM Plex Mono" pitchFamily="34" charset="-122"/>
                <a:cs typeface="IBM Plex Mono" pitchFamily="34" charset="-120"/>
              </a:rPr>
              <a:t>[50]</a:t>
            </a:r>
            <a:r>
              <a:rPr lang="en-US" sz="1600" dirty="0">
                <a:solidFill>
                  <a:srgbClr val="E6EBF1"/>
                </a:solidFill>
                <a:latin typeface="IBM Plex Mono" pitchFamily="34" charset="0"/>
                <a:ea typeface="IBM Plex Mono" pitchFamily="34" charset="-122"/>
                <a:cs typeface="IBM Plex Mono" pitchFamily="34" charset="-120"/>
              </a:rPr>
              <a:t> homes. Assume I have a budget of </a:t>
            </a:r>
            <a:r>
              <a:rPr lang="en-US" sz="1600" dirty="0">
                <a:solidFill>
                  <a:srgbClr val="FFD54A"/>
                </a:solidFill>
                <a:latin typeface="IBM Plex Mono" pitchFamily="34" charset="0"/>
                <a:ea typeface="IBM Plex Mono" pitchFamily="34" charset="-122"/>
                <a:cs typeface="IBM Plex Mono" pitchFamily="34" charset="-120"/>
              </a:rPr>
              <a:t>[$1,000]</a:t>
            </a:r>
            <a:r>
              <a:rPr lang="en-US" sz="1600" dirty="0">
                <a:solidFill>
                  <a:srgbClr val="E6EBF1"/>
                </a:solidFill>
                <a:latin typeface="IBM Plex Mono" pitchFamily="34" charset="0"/>
                <a:ea typeface="IBM Plex Mono" pitchFamily="34" charset="-122"/>
                <a:cs typeface="IBM Plex Mono" pitchFamily="34" charset="-120"/>
              </a:rPr>
              <a:t> per month. I want to market on </a:t>
            </a:r>
            <a:r>
              <a:rPr lang="en-US" sz="1600" dirty="0">
                <a:solidFill>
                  <a:srgbClr val="FFD54A"/>
                </a:solidFill>
                <a:latin typeface="IBM Plex Mono" pitchFamily="34" charset="0"/>
                <a:ea typeface="IBM Plex Mono" pitchFamily="34" charset="-122"/>
                <a:cs typeface="IBM Plex Mono" pitchFamily="34" charset="-120"/>
              </a:rPr>
              <a:t>[social media and postcard farming]</a:t>
            </a:r>
            <a:r>
              <a:rPr lang="en-US" sz="1600" dirty="0">
                <a:solidFill>
                  <a:srgbClr val="E6EBF1"/>
                </a:solidFill>
                <a:latin typeface="IBM Plex Mono" pitchFamily="34" charset="0"/>
                <a:ea typeface="IBM Plex Mono" pitchFamily="34" charset="-122"/>
                <a:cs typeface="IBM Plex Mono" pitchFamily="34" charset="-120"/>
              </a:rPr>
              <a:t>. Focus on homes in ZIP code </a:t>
            </a:r>
            <a:r>
              <a:rPr lang="en-US" sz="1600" dirty="0">
                <a:solidFill>
                  <a:srgbClr val="FFD54A"/>
                </a:solidFill>
                <a:latin typeface="IBM Plex Mono" pitchFamily="34" charset="0"/>
                <a:ea typeface="IBM Plex Mono" pitchFamily="34" charset="-122"/>
                <a:cs typeface="IBM Plex Mono" pitchFamily="34" charset="-120"/>
              </a:rPr>
              <a:t>[27609]</a:t>
            </a:r>
            <a:r>
              <a:rPr lang="en-US" sz="1600" dirty="0">
                <a:solidFill>
                  <a:srgbClr val="E6EBF1"/>
                </a:solidFill>
                <a:latin typeface="IBM Plex Mono" pitchFamily="34" charset="0"/>
                <a:ea typeface="IBM Plex Mono" pitchFamily="34" charset="-122"/>
                <a:cs typeface="IBM Plex Mono" pitchFamily="34" charset="-120"/>
              </a:rPr>
              <a:t>, and tailor the plan to those potential clients.</a:t>
            </a:r>
            <a:endParaRPr lang="en-US" sz="1600" dirty="0"/>
          </a:p>
        </p:txBody>
      </p:sp>
      <p:sp>
        <p:nvSpPr>
          <p:cNvPr id="20" name="Text 18"/>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AI for Realtors</a:t>
            </a:r>
            <a:endParaRPr lang="en-US" sz="1200" dirty="0"/>
          </a:p>
        </p:txBody>
      </p:sp>
      <p:sp>
        <p:nvSpPr>
          <p:cNvPr id="21" name="Text 19"/>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08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PART 2 · PROMPT LIKE A PRO</a:t>
            </a:r>
            <a:endParaRPr lang="en-US" sz="1200" dirty="0"/>
          </a:p>
        </p:txBody>
      </p:sp>
      <p:sp>
        <p:nvSpPr>
          <p:cNvPr id="3" name="Text 1"/>
          <p:cNvSpPr/>
          <p:nvPr/>
        </p:nvSpPr>
        <p:spPr>
          <a:xfrm>
            <a:off x="812800" y="1127720"/>
            <a:ext cx="10883392" cy="452090"/>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0B2545"/>
                </a:solidFill>
                <a:latin typeface="Archivo" pitchFamily="34" charset="0"/>
                <a:ea typeface="Archivo" pitchFamily="34" charset="-122"/>
                <a:cs typeface="Archivo" pitchFamily="34" charset="-120"/>
              </a:rPr>
              <a:t>Stack your prompt</a:t>
            </a:r>
            <a:endParaRPr lang="en-US" sz="3200" dirty="0"/>
          </a:p>
        </p:txBody>
      </p:sp>
      <p:sp>
        <p:nvSpPr>
          <p:cNvPr id="4" name="Text 2"/>
          <p:cNvSpPr/>
          <p:nvPr/>
        </p:nvSpPr>
        <p:spPr>
          <a:xfrm>
            <a:off x="812800" y="1859211"/>
            <a:ext cx="1088339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Most people stop at the first question. Go two or three levels further.</a:t>
            </a:r>
            <a:endParaRPr lang="en-US" sz="1400" dirty="0"/>
          </a:p>
        </p:txBody>
      </p:sp>
      <p:sp>
        <p:nvSpPr>
          <p:cNvPr id="5" name="Shape 3"/>
          <p:cNvSpPr/>
          <p:nvPr/>
        </p:nvSpPr>
        <p:spPr>
          <a:xfrm>
            <a:off x="812800" y="2404021"/>
            <a:ext cx="3386634" cy="3437979"/>
          </a:xfrm>
          <a:prstGeom prst="roundRect">
            <a:avLst>
              <a:gd name="adj" fmla="val 3750"/>
            </a:avLst>
          </a:prstGeom>
          <a:solidFill>
            <a:srgbClr val="13202E"/>
          </a:solidFill>
          <a:ln/>
        </p:spPr>
      </p:sp>
      <p:sp>
        <p:nvSpPr>
          <p:cNvPr id="6" name="Text 4"/>
          <p:cNvSpPr/>
          <p:nvPr/>
        </p:nvSpPr>
        <p:spPr>
          <a:xfrm>
            <a:off x="1066800" y="2658021"/>
            <a:ext cx="2964993"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LEVEL 1</a:t>
            </a:r>
            <a:endParaRPr lang="en-US" sz="1200" dirty="0"/>
          </a:p>
        </p:txBody>
      </p:sp>
      <p:sp>
        <p:nvSpPr>
          <p:cNvPr id="7" name="Text 5"/>
          <p:cNvSpPr/>
          <p:nvPr/>
        </p:nvSpPr>
        <p:spPr>
          <a:xfrm>
            <a:off x="1066800" y="2972941"/>
            <a:ext cx="2964993" cy="5588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E6EBF1"/>
                </a:solidFill>
                <a:latin typeface="IBM Plex Mono" pitchFamily="34" charset="0"/>
                <a:ea typeface="IBM Plex Mono" pitchFamily="34" charset="-122"/>
                <a:cs typeface="IBM Plex Mono" pitchFamily="34" charset="-120"/>
              </a:rPr>
              <a:t>This home at </a:t>
            </a:r>
            <a:r>
              <a:rPr lang="en-US" sz="1400" dirty="0">
                <a:solidFill>
                  <a:srgbClr val="FFD54A"/>
                </a:solidFill>
                <a:latin typeface="IBM Plex Mono" pitchFamily="34" charset="0"/>
                <a:ea typeface="IBM Plex Mono" pitchFamily="34" charset="-122"/>
                <a:cs typeface="IBM Plex Mono" pitchFamily="34" charset="-120"/>
              </a:rPr>
              <a:t>[address]</a:t>
            </a:r>
            <a:r>
              <a:rPr lang="en-US" sz="1400" dirty="0">
                <a:solidFill>
                  <a:srgbClr val="E6EBF1"/>
                </a:solidFill>
                <a:latin typeface="IBM Plex Mono" pitchFamily="34" charset="0"/>
                <a:ea typeface="IBM Plex Mono" pitchFamily="34" charset="-122"/>
                <a:cs typeface="IBM Plex Mono" pitchFamily="34" charset="-120"/>
              </a:rPr>
              <a:t> hasn’t sold. Why not?</a:t>
            </a:r>
            <a:endParaRPr lang="en-US" sz="1400" dirty="0"/>
          </a:p>
        </p:txBody>
      </p:sp>
      <p:sp>
        <p:nvSpPr>
          <p:cNvPr id="8" name="Text 6"/>
          <p:cNvSpPr/>
          <p:nvPr/>
        </p:nvSpPr>
        <p:spPr>
          <a:xfrm>
            <a:off x="1066800" y="5382270"/>
            <a:ext cx="2964993"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8FA3B8"/>
                </a:solidFill>
                <a:latin typeface="IBM Plex Sans" pitchFamily="34" charset="0"/>
                <a:ea typeface="IBM Plex Sans" pitchFamily="34" charset="-122"/>
                <a:cs typeface="IBM Plex Sans" pitchFamily="34" charset="-120"/>
              </a:rPr>
              <a:t>Where most people stop</a:t>
            </a:r>
            <a:endParaRPr lang="en-US" sz="1200" dirty="0"/>
          </a:p>
        </p:txBody>
      </p:sp>
      <p:sp>
        <p:nvSpPr>
          <p:cNvPr id="9" name="Shape 7"/>
          <p:cNvSpPr/>
          <p:nvPr/>
        </p:nvSpPr>
        <p:spPr>
          <a:xfrm>
            <a:off x="4402634" y="2404021"/>
            <a:ext cx="3386683" cy="3437979"/>
          </a:xfrm>
          <a:prstGeom prst="roundRect">
            <a:avLst>
              <a:gd name="adj" fmla="val 3750"/>
            </a:avLst>
          </a:prstGeom>
          <a:solidFill>
            <a:srgbClr val="13202E"/>
          </a:solidFill>
          <a:ln/>
        </p:spPr>
      </p:sp>
      <p:sp>
        <p:nvSpPr>
          <p:cNvPr id="10" name="Text 8"/>
          <p:cNvSpPr/>
          <p:nvPr/>
        </p:nvSpPr>
        <p:spPr>
          <a:xfrm>
            <a:off x="4656634" y="2658021"/>
            <a:ext cx="2965044"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LEVEL 2</a:t>
            </a:r>
            <a:endParaRPr lang="en-US" sz="1200" dirty="0"/>
          </a:p>
        </p:txBody>
      </p:sp>
      <p:sp>
        <p:nvSpPr>
          <p:cNvPr id="11" name="Text 9"/>
          <p:cNvSpPr/>
          <p:nvPr/>
        </p:nvSpPr>
        <p:spPr>
          <a:xfrm>
            <a:off x="4656634" y="2972941"/>
            <a:ext cx="2965044" cy="18923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E6EBF1"/>
                </a:solidFill>
                <a:latin typeface="IBM Plex Mono" pitchFamily="34" charset="0"/>
                <a:ea typeface="IBM Plex Mono" pitchFamily="34" charset="-122"/>
                <a:cs typeface="IBM Plex Mono" pitchFamily="34" charset="-120"/>
              </a:rPr>
              <a:t>I’d like to get it sold. Tell me what I can do to sell it, which buyer needs and home features to market, and what challenges I have to overcome.</a:t>
            </a:r>
            <a:endParaRPr lang="en-US" sz="1400" dirty="0"/>
          </a:p>
        </p:txBody>
      </p:sp>
      <p:sp>
        <p:nvSpPr>
          <p:cNvPr id="12" name="Text 10"/>
          <p:cNvSpPr/>
          <p:nvPr/>
        </p:nvSpPr>
        <p:spPr>
          <a:xfrm>
            <a:off x="4656634" y="5382270"/>
            <a:ext cx="2965044"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8FA3B8"/>
                </a:solidFill>
                <a:latin typeface="IBM Plex Sans" pitchFamily="34" charset="0"/>
                <a:ea typeface="IBM Plex Sans" pitchFamily="34" charset="-122"/>
                <a:cs typeface="IBM Plex Sans" pitchFamily="34" charset="-120"/>
              </a:rPr>
              <a:t>Needs and features, never demographics</a:t>
            </a:r>
            <a:endParaRPr lang="en-US" sz="1200" dirty="0"/>
          </a:p>
        </p:txBody>
      </p:sp>
      <p:sp>
        <p:nvSpPr>
          <p:cNvPr id="13" name="Shape 11"/>
          <p:cNvSpPr/>
          <p:nvPr/>
        </p:nvSpPr>
        <p:spPr>
          <a:xfrm>
            <a:off x="7992517" y="2404021"/>
            <a:ext cx="3386683" cy="3437979"/>
          </a:xfrm>
          <a:prstGeom prst="roundRect">
            <a:avLst>
              <a:gd name="adj" fmla="val 3750"/>
            </a:avLst>
          </a:prstGeom>
          <a:solidFill>
            <a:srgbClr val="13202E"/>
          </a:solidFill>
          <a:ln/>
        </p:spPr>
      </p:sp>
      <p:sp>
        <p:nvSpPr>
          <p:cNvPr id="14" name="Text 12"/>
          <p:cNvSpPr/>
          <p:nvPr/>
        </p:nvSpPr>
        <p:spPr>
          <a:xfrm>
            <a:off x="8246517" y="2658021"/>
            <a:ext cx="2965044"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LEVEL 3</a:t>
            </a:r>
            <a:endParaRPr lang="en-US" sz="1200" dirty="0"/>
          </a:p>
        </p:txBody>
      </p:sp>
      <p:sp>
        <p:nvSpPr>
          <p:cNvPr id="15" name="Text 13"/>
          <p:cNvSpPr/>
          <p:nvPr/>
        </p:nvSpPr>
        <p:spPr>
          <a:xfrm>
            <a:off x="8246517" y="2972941"/>
            <a:ext cx="2965044" cy="10922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E6EBF1"/>
                </a:solidFill>
                <a:latin typeface="IBM Plex Mono" pitchFamily="34" charset="0"/>
                <a:ea typeface="IBM Plex Mono" pitchFamily="34" charset="-122"/>
                <a:cs typeface="IBM Plex Mono" pitchFamily="34" charset="-120"/>
              </a:rPr>
              <a:t>Now write a script for a short video aimed at buyers looking for those features.</a:t>
            </a:r>
            <a:endParaRPr lang="en-US" sz="1400" dirty="0"/>
          </a:p>
        </p:txBody>
      </p:sp>
      <p:sp>
        <p:nvSpPr>
          <p:cNvPr id="16" name="Text 14"/>
          <p:cNvSpPr/>
          <p:nvPr/>
        </p:nvSpPr>
        <p:spPr>
          <a:xfrm>
            <a:off x="8246517" y="5382270"/>
            <a:ext cx="2965044"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8FA3B8"/>
                </a:solidFill>
                <a:latin typeface="IBM Plex Sans" pitchFamily="34" charset="0"/>
                <a:ea typeface="IBM Plex Sans" pitchFamily="34" charset="-122"/>
                <a:cs typeface="IBM Plex Sans" pitchFamily="34" charset="-120"/>
              </a:rPr>
              <a:t>Now do something with it</a:t>
            </a:r>
            <a:endParaRPr lang="en-US" sz="1200" dirty="0"/>
          </a:p>
        </p:txBody>
      </p:sp>
      <p:sp>
        <p:nvSpPr>
          <p:cNvPr id="17" name="Text 15"/>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AI for Realtors</a:t>
            </a:r>
            <a:endParaRPr lang="en-US" sz="1200" dirty="0"/>
          </a:p>
        </p:txBody>
      </p:sp>
      <p:sp>
        <p:nvSpPr>
          <p:cNvPr id="18" name="Text 16"/>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09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PART 2 · PROMPT LIKE A PRO</a:t>
            </a:r>
            <a:endParaRPr lang="en-US" sz="1200" dirty="0"/>
          </a:p>
        </p:txBody>
      </p:sp>
      <p:sp>
        <p:nvSpPr>
          <p:cNvPr id="3" name="Text 1"/>
          <p:cNvSpPr/>
          <p:nvPr/>
        </p:nvSpPr>
        <p:spPr>
          <a:xfrm>
            <a:off x="812800" y="1127720"/>
            <a:ext cx="10883392" cy="452090"/>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0B2545"/>
                </a:solidFill>
                <a:latin typeface="Archivo" pitchFamily="34" charset="0"/>
                <a:ea typeface="Archivo" pitchFamily="34" charset="-122"/>
                <a:cs typeface="Archivo" pitchFamily="34" charset="-120"/>
              </a:rPr>
              <a:t>Borrow a voice, then rehearse</a:t>
            </a:r>
            <a:endParaRPr lang="en-US" sz="3200" dirty="0"/>
          </a:p>
        </p:txBody>
      </p:sp>
      <p:sp>
        <p:nvSpPr>
          <p:cNvPr id="4" name="Shape 2"/>
          <p:cNvSpPr/>
          <p:nvPr/>
        </p:nvSpPr>
        <p:spPr>
          <a:xfrm>
            <a:off x="812800" y="1859211"/>
            <a:ext cx="5181600" cy="2829520"/>
          </a:xfrm>
          <a:prstGeom prst="roundRect">
            <a:avLst>
              <a:gd name="adj" fmla="val 4488"/>
            </a:avLst>
          </a:prstGeom>
          <a:solidFill>
            <a:srgbClr val="13202E"/>
          </a:solidFill>
          <a:ln/>
        </p:spPr>
      </p:sp>
      <p:sp>
        <p:nvSpPr>
          <p:cNvPr id="5" name="Text 3"/>
          <p:cNvSpPr/>
          <p:nvPr/>
        </p:nvSpPr>
        <p:spPr>
          <a:xfrm>
            <a:off x="1117600" y="2164011"/>
            <a:ext cx="470916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IN THE VOICE OF</a:t>
            </a:r>
            <a:endParaRPr lang="en-US" sz="1200" dirty="0"/>
          </a:p>
        </p:txBody>
      </p:sp>
      <p:sp>
        <p:nvSpPr>
          <p:cNvPr id="6" name="Text 4"/>
          <p:cNvSpPr/>
          <p:nvPr/>
        </p:nvSpPr>
        <p:spPr>
          <a:xfrm>
            <a:off x="1117600" y="2478931"/>
            <a:ext cx="4709160"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F5F6F8"/>
                </a:solidFill>
                <a:latin typeface="Archivo" pitchFamily="34" charset="0"/>
                <a:ea typeface="Archivo" pitchFamily="34" charset="-122"/>
                <a:cs typeface="Archivo" pitchFamily="34" charset="-120"/>
              </a:rPr>
              <a:t>Script the conversation</a:t>
            </a:r>
            <a:endParaRPr lang="en-US" sz="2000" dirty="0"/>
          </a:p>
        </p:txBody>
      </p:sp>
      <p:sp>
        <p:nvSpPr>
          <p:cNvPr id="7" name="Text 5"/>
          <p:cNvSpPr/>
          <p:nvPr/>
        </p:nvSpPr>
        <p:spPr>
          <a:xfrm>
            <a:off x="1117600" y="2859931"/>
            <a:ext cx="4709160" cy="12446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BF1"/>
                </a:solidFill>
                <a:latin typeface="IBM Plex Mono" pitchFamily="34" charset="0"/>
                <a:ea typeface="IBM Plex Mono" pitchFamily="34" charset="-122"/>
                <a:cs typeface="IBM Plex Mono" pitchFamily="34" charset="-120"/>
              </a:rPr>
              <a:t>In the voice of </a:t>
            </a:r>
            <a:r>
              <a:rPr lang="en-US" sz="1600" dirty="0">
                <a:solidFill>
                  <a:srgbClr val="FFD54A"/>
                </a:solidFill>
                <a:latin typeface="IBM Plex Mono" pitchFamily="34" charset="0"/>
                <a:ea typeface="IBM Plex Mono" pitchFamily="34" charset="-122"/>
                <a:cs typeface="IBM Plex Mono" pitchFamily="34" charset="-120"/>
              </a:rPr>
              <a:t>[a coach or speaker you admire]</a:t>
            </a:r>
            <a:r>
              <a:rPr lang="en-US" sz="1600" dirty="0">
                <a:solidFill>
                  <a:srgbClr val="E6EBF1"/>
                </a:solidFill>
                <a:latin typeface="IBM Plex Mono" pitchFamily="34" charset="0"/>
                <a:ea typeface="IBM Plex Mono" pitchFamily="34" charset="-122"/>
                <a:cs typeface="IBM Plex Mono" pitchFamily="34" charset="-120"/>
              </a:rPr>
              <a:t>, give me a script for a price-reduction conversation with the seller of </a:t>
            </a:r>
            <a:r>
              <a:rPr lang="en-US" sz="1600" dirty="0">
                <a:solidFill>
                  <a:srgbClr val="FFD54A"/>
                </a:solidFill>
                <a:latin typeface="IBM Plex Mono" pitchFamily="34" charset="0"/>
                <a:ea typeface="IBM Plex Mono" pitchFamily="34" charset="-122"/>
                <a:cs typeface="IBM Plex Mono" pitchFamily="34" charset="-120"/>
              </a:rPr>
              <a:t>[address]</a:t>
            </a:r>
            <a:r>
              <a:rPr lang="en-US" sz="1600" dirty="0">
                <a:solidFill>
                  <a:srgbClr val="E6EBF1"/>
                </a:solidFill>
                <a:latin typeface="IBM Plex Mono" pitchFamily="34" charset="0"/>
                <a:ea typeface="IBM Plex Mono" pitchFamily="34" charset="-122"/>
                <a:cs typeface="IBM Plex Mono" pitchFamily="34" charset="-120"/>
              </a:rPr>
              <a:t>.</a:t>
            </a:r>
            <a:endParaRPr lang="en-US" sz="1600" dirty="0"/>
          </a:p>
        </p:txBody>
      </p:sp>
      <p:sp>
        <p:nvSpPr>
          <p:cNvPr id="8" name="Shape 6"/>
          <p:cNvSpPr/>
          <p:nvPr/>
        </p:nvSpPr>
        <p:spPr>
          <a:xfrm>
            <a:off x="6197600" y="1859211"/>
            <a:ext cx="5181600" cy="2829520"/>
          </a:xfrm>
          <a:prstGeom prst="roundRect">
            <a:avLst>
              <a:gd name="adj" fmla="val 4488"/>
            </a:avLst>
          </a:prstGeom>
          <a:solidFill>
            <a:srgbClr val="13202E"/>
          </a:solidFill>
          <a:ln/>
        </p:spPr>
      </p:sp>
      <p:sp>
        <p:nvSpPr>
          <p:cNvPr id="9" name="Text 7"/>
          <p:cNvSpPr/>
          <p:nvPr/>
        </p:nvSpPr>
        <p:spPr>
          <a:xfrm>
            <a:off x="6502400" y="2164011"/>
            <a:ext cx="470916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ROLE-PLAY</a:t>
            </a:r>
            <a:endParaRPr lang="en-US" sz="1200" dirty="0"/>
          </a:p>
        </p:txBody>
      </p:sp>
      <p:sp>
        <p:nvSpPr>
          <p:cNvPr id="10" name="Text 8"/>
          <p:cNvSpPr/>
          <p:nvPr/>
        </p:nvSpPr>
        <p:spPr>
          <a:xfrm>
            <a:off x="6502400" y="2478931"/>
            <a:ext cx="4709160"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F5F6F8"/>
                </a:solidFill>
                <a:latin typeface="Archivo" pitchFamily="34" charset="0"/>
                <a:ea typeface="Archivo" pitchFamily="34" charset="-122"/>
                <a:cs typeface="Archivo" pitchFamily="34" charset="-120"/>
              </a:rPr>
              <a:t>Practice the pushback</a:t>
            </a:r>
            <a:endParaRPr lang="en-US" sz="2000" dirty="0"/>
          </a:p>
        </p:txBody>
      </p:sp>
      <p:sp>
        <p:nvSpPr>
          <p:cNvPr id="11" name="Text 9"/>
          <p:cNvSpPr/>
          <p:nvPr/>
        </p:nvSpPr>
        <p:spPr>
          <a:xfrm>
            <a:off x="6502400" y="2859931"/>
            <a:ext cx="4709160" cy="15494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BF1"/>
                </a:solidFill>
                <a:latin typeface="IBM Plex Mono" pitchFamily="34" charset="0"/>
                <a:ea typeface="IBM Plex Mono" pitchFamily="34" charset="-122"/>
                <a:cs typeface="IBM Plex Mono" pitchFamily="34" charset="-120"/>
              </a:rPr>
              <a:t>Be a very difficult seller. What are the most likely objections you’d raise when I bring up a price reduction? Then coach me on how to answer each one.</a:t>
            </a:r>
            <a:endParaRPr lang="en-US" sz="1600" dirty="0"/>
          </a:p>
        </p:txBody>
      </p:sp>
      <p:sp>
        <p:nvSpPr>
          <p:cNvPr id="12" name="Text 10"/>
          <p:cNvSpPr/>
          <p:nvPr/>
        </p:nvSpPr>
        <p:spPr>
          <a:xfrm>
            <a:off x="812800" y="5601990"/>
            <a:ext cx="1088339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As Jake put it in Round 2: “steal like an artist.” Borrow the style, then make it yours.</a:t>
            </a:r>
            <a:endParaRPr lang="en-US" sz="1400" dirty="0"/>
          </a:p>
        </p:txBody>
      </p:sp>
      <p:sp>
        <p:nvSpPr>
          <p:cNvPr id="13" name="Shape 11"/>
          <p:cNvSpPr/>
          <p:nvPr/>
        </p:nvSpPr>
        <p:spPr>
          <a:xfrm>
            <a:off x="9982200" y="774700"/>
            <a:ext cx="1397000" cy="289520"/>
          </a:xfrm>
          <a:prstGeom prst="roundRect">
            <a:avLst>
              <a:gd name="adj" fmla="val 50000"/>
            </a:avLst>
          </a:prstGeom>
          <a:solidFill>
            <a:srgbClr val="0F8A6A"/>
          </a:solidFill>
          <a:ln/>
        </p:spPr>
      </p:sp>
      <p:sp>
        <p:nvSpPr>
          <p:cNvPr id="14" name="Text 12"/>
          <p:cNvSpPr/>
          <p:nvPr/>
        </p:nvSpPr>
        <p:spPr>
          <a:xfrm>
            <a:off x="10083800" y="812800"/>
            <a:ext cx="1193800" cy="238720"/>
          </a:xfrm>
          <a:prstGeom prst="rect">
            <a:avLst/>
          </a:prstGeom>
          <a:noFill/>
          <a:ln/>
        </p:spPr>
        <p:txBody>
          <a:bodyPr wrap="square" lIns="0" tIns="0" rIns="0" bIns="0" rtlCol="0" anchor="t">
            <a:normAutofit/>
          </a:bodyPr>
          <a:lstStyle/>
          <a:p>
            <a:pPr algn="ctr" indent="0" marL="0">
              <a:lnSpc>
                <a:spcPts val="1680"/>
              </a:lnSpc>
              <a:buNone/>
            </a:pPr>
            <a:r>
              <a:rPr lang="en-US" sz="1200" b="1" spc="100" kern="0" dirty="0">
                <a:solidFill>
                  <a:srgbClr val="F5F6F8"/>
                </a:solidFill>
                <a:latin typeface="IBM Plex Sans" pitchFamily="34" charset="0"/>
                <a:ea typeface="IBM Plex Sans" pitchFamily="34" charset="-122"/>
                <a:cs typeface="IBM Plex Sans" pitchFamily="34" charset="-120"/>
              </a:rPr>
              <a:t>LIVE DEMO</a:t>
            </a:r>
            <a:endParaRPr lang="en-US" sz="1200" dirty="0"/>
          </a:p>
        </p:txBody>
      </p:sp>
      <p:sp>
        <p:nvSpPr>
          <p:cNvPr id="15" name="Text 13"/>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AI for Realtors</a:t>
            </a:r>
            <a:endParaRPr lang="en-US" sz="1200" dirty="0"/>
          </a:p>
        </p:txBody>
      </p:sp>
      <p:sp>
        <p:nvSpPr>
          <p:cNvPr id="16" name="Text 14"/>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PART 3 · AUTOMATE THE MUNDANE</a:t>
            </a:r>
            <a:endParaRPr lang="en-US" sz="1200" dirty="0"/>
          </a:p>
        </p:txBody>
      </p:sp>
      <p:sp>
        <p:nvSpPr>
          <p:cNvPr id="3" name="Text 1"/>
          <p:cNvSpPr/>
          <p:nvPr/>
        </p:nvSpPr>
        <p:spPr>
          <a:xfrm>
            <a:off x="812800" y="1127720"/>
            <a:ext cx="10883392" cy="452090"/>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F5F6F8"/>
                </a:solidFill>
                <a:latin typeface="Archivo" pitchFamily="34" charset="0"/>
                <a:ea typeface="Archivo" pitchFamily="34" charset="-122"/>
                <a:cs typeface="Archivo" pitchFamily="34" charset="-120"/>
              </a:rPr>
              <a:t>Anatomy of an automation</a:t>
            </a:r>
            <a:endParaRPr lang="en-US" sz="3200" dirty="0"/>
          </a:p>
        </p:txBody>
      </p:sp>
      <p:sp>
        <p:nvSpPr>
          <p:cNvPr id="4" name="Shape 2"/>
          <p:cNvSpPr/>
          <p:nvPr/>
        </p:nvSpPr>
        <p:spPr>
          <a:xfrm>
            <a:off x="815975" y="1862386"/>
            <a:ext cx="3380284" cy="1156891"/>
          </a:xfrm>
          <a:prstGeom prst="roundRect">
            <a:avLst>
              <a:gd name="adj" fmla="val 8508"/>
            </a:avLst>
          </a:prstGeom>
          <a:solidFill>
            <a:srgbClr val="FFFFFF">
              <a:alpha val="6000"/>
            </a:srgbClr>
          </a:solidFill>
          <a:ln w="6350">
            <a:solidFill>
              <a:srgbClr val="FFFFFF">
                <a:alpha val="14000"/>
              </a:srgbClr>
            </a:solidFill>
            <a:prstDash val="solid"/>
          </a:ln>
        </p:spPr>
      </p:sp>
      <p:sp>
        <p:nvSpPr>
          <p:cNvPr id="5" name="Text 3"/>
          <p:cNvSpPr/>
          <p:nvPr/>
        </p:nvSpPr>
        <p:spPr>
          <a:xfrm>
            <a:off x="1022350" y="2068761"/>
            <a:ext cx="305656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WHEN</a:t>
            </a:r>
            <a:endParaRPr lang="en-US" sz="1200" dirty="0"/>
          </a:p>
        </p:txBody>
      </p:sp>
      <p:sp>
        <p:nvSpPr>
          <p:cNvPr id="6" name="Text 4"/>
          <p:cNvSpPr/>
          <p:nvPr/>
        </p:nvSpPr>
        <p:spPr>
          <a:xfrm>
            <a:off x="1022350" y="2332881"/>
            <a:ext cx="3056560"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5F6F8"/>
                </a:solidFill>
                <a:latin typeface="IBM Plex Sans" pitchFamily="34" charset="0"/>
                <a:ea typeface="IBM Plex Sans" pitchFamily="34" charset="-122"/>
                <a:cs typeface="IBM Plex Sans" pitchFamily="34" charset="-120"/>
              </a:rPr>
              <a:t>A time of day, plus your time zone</a:t>
            </a:r>
            <a:endParaRPr lang="en-US" sz="1400" dirty="0"/>
          </a:p>
        </p:txBody>
      </p:sp>
      <p:sp>
        <p:nvSpPr>
          <p:cNvPr id="7" name="Shape 5"/>
          <p:cNvSpPr/>
          <p:nvPr/>
        </p:nvSpPr>
        <p:spPr>
          <a:xfrm>
            <a:off x="4405809" y="1862386"/>
            <a:ext cx="3380333" cy="1156891"/>
          </a:xfrm>
          <a:prstGeom prst="roundRect">
            <a:avLst>
              <a:gd name="adj" fmla="val 8508"/>
            </a:avLst>
          </a:prstGeom>
          <a:solidFill>
            <a:srgbClr val="FFFFFF">
              <a:alpha val="6000"/>
            </a:srgbClr>
          </a:solidFill>
          <a:ln w="6350">
            <a:solidFill>
              <a:srgbClr val="FFFFFF">
                <a:alpha val="14000"/>
              </a:srgbClr>
            </a:solidFill>
            <a:prstDash val="solid"/>
          </a:ln>
        </p:spPr>
      </p:sp>
      <p:sp>
        <p:nvSpPr>
          <p:cNvPr id="8" name="Text 6"/>
          <p:cNvSpPr/>
          <p:nvPr/>
        </p:nvSpPr>
        <p:spPr>
          <a:xfrm>
            <a:off x="4612184" y="2068761"/>
            <a:ext cx="305661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HOW OFTEN</a:t>
            </a:r>
            <a:endParaRPr lang="en-US" sz="1200" dirty="0"/>
          </a:p>
        </p:txBody>
      </p:sp>
      <p:sp>
        <p:nvSpPr>
          <p:cNvPr id="9" name="Text 7"/>
          <p:cNvSpPr/>
          <p:nvPr/>
        </p:nvSpPr>
        <p:spPr>
          <a:xfrm>
            <a:off x="4612184" y="2332881"/>
            <a:ext cx="3056611"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5F6F8"/>
                </a:solidFill>
                <a:latin typeface="IBM Plex Sans" pitchFamily="34" charset="0"/>
                <a:ea typeface="IBM Plex Sans" pitchFamily="34" charset="-122"/>
                <a:cs typeface="IBM Plex Sans" pitchFamily="34" charset="-120"/>
              </a:rPr>
              <a:t>Daily, weekly, or the first of the month</a:t>
            </a:r>
            <a:endParaRPr lang="en-US" sz="1400" dirty="0"/>
          </a:p>
        </p:txBody>
      </p:sp>
      <p:sp>
        <p:nvSpPr>
          <p:cNvPr id="10" name="Shape 8"/>
          <p:cNvSpPr/>
          <p:nvPr/>
        </p:nvSpPr>
        <p:spPr>
          <a:xfrm>
            <a:off x="7995692" y="1862386"/>
            <a:ext cx="3380333" cy="1156891"/>
          </a:xfrm>
          <a:prstGeom prst="roundRect">
            <a:avLst>
              <a:gd name="adj" fmla="val 8508"/>
            </a:avLst>
          </a:prstGeom>
          <a:solidFill>
            <a:srgbClr val="FFFFFF">
              <a:alpha val="6000"/>
            </a:srgbClr>
          </a:solidFill>
          <a:ln w="6350">
            <a:solidFill>
              <a:srgbClr val="FFFFFF">
                <a:alpha val="14000"/>
              </a:srgbClr>
            </a:solidFill>
            <a:prstDash val="solid"/>
          </a:ln>
        </p:spPr>
      </p:sp>
      <p:sp>
        <p:nvSpPr>
          <p:cNvPr id="11" name="Text 9"/>
          <p:cNvSpPr/>
          <p:nvPr/>
        </p:nvSpPr>
        <p:spPr>
          <a:xfrm>
            <a:off x="8202067" y="2068761"/>
            <a:ext cx="305661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WHAT</a:t>
            </a:r>
            <a:endParaRPr lang="en-US" sz="1200" dirty="0"/>
          </a:p>
        </p:txBody>
      </p:sp>
      <p:sp>
        <p:nvSpPr>
          <p:cNvPr id="12" name="Text 10"/>
          <p:cNvSpPr/>
          <p:nvPr/>
        </p:nvSpPr>
        <p:spPr>
          <a:xfrm>
            <a:off x="8202067" y="2332881"/>
            <a:ext cx="3056611"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5F6F8"/>
                </a:solidFill>
                <a:latin typeface="IBM Plex Sans" pitchFamily="34" charset="0"/>
                <a:ea typeface="IBM Plex Sans" pitchFamily="34" charset="-122"/>
                <a:cs typeface="IBM Plex Sans" pitchFamily="34" charset="-120"/>
              </a:rPr>
              <a:t>The task, in plain words, as if delegating to a person</a:t>
            </a:r>
            <a:endParaRPr lang="en-US" sz="1400" dirty="0"/>
          </a:p>
        </p:txBody>
      </p:sp>
      <p:sp>
        <p:nvSpPr>
          <p:cNvPr id="13" name="Shape 11"/>
          <p:cNvSpPr/>
          <p:nvPr/>
        </p:nvSpPr>
        <p:spPr>
          <a:xfrm>
            <a:off x="815975" y="3330426"/>
            <a:ext cx="10560050" cy="2386261"/>
          </a:xfrm>
          <a:prstGeom prst="roundRect">
            <a:avLst>
              <a:gd name="adj" fmla="val 5189"/>
            </a:avLst>
          </a:prstGeom>
          <a:solidFill>
            <a:srgbClr val="13202E"/>
          </a:solidFill>
          <a:ln w="6350">
            <a:solidFill>
              <a:srgbClr val="FFFFFF">
                <a:alpha val="14000"/>
              </a:srgbClr>
            </a:solidFill>
            <a:prstDash val="solid"/>
          </a:ln>
        </p:spPr>
      </p:sp>
      <p:sp>
        <p:nvSpPr>
          <p:cNvPr id="14" name="Text 12"/>
          <p:cNvSpPr/>
          <p:nvPr/>
        </p:nvSpPr>
        <p:spPr>
          <a:xfrm>
            <a:off x="1123950" y="3638401"/>
            <a:ext cx="10242423"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PROMPT</a:t>
            </a:r>
            <a:endParaRPr lang="en-US" sz="1200" dirty="0"/>
          </a:p>
        </p:txBody>
      </p:sp>
      <p:sp>
        <p:nvSpPr>
          <p:cNvPr id="15" name="Text 13"/>
          <p:cNvSpPr/>
          <p:nvPr/>
        </p:nvSpPr>
        <p:spPr>
          <a:xfrm>
            <a:off x="1123950" y="3978721"/>
            <a:ext cx="10242423" cy="9398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BF1"/>
                </a:solidFill>
                <a:latin typeface="IBM Plex Mono" pitchFamily="34" charset="0"/>
                <a:ea typeface="IBM Plex Mono" pitchFamily="34" charset="-122"/>
                <a:cs typeface="IBM Plex Mono" pitchFamily="34" charset="-120"/>
              </a:rPr>
              <a:t>Each morning at </a:t>
            </a:r>
            <a:r>
              <a:rPr lang="en-US" sz="1600" dirty="0">
                <a:solidFill>
                  <a:srgbClr val="FFD54A"/>
                </a:solidFill>
                <a:latin typeface="IBM Plex Mono" pitchFamily="34" charset="0"/>
                <a:ea typeface="IBM Plex Mono" pitchFamily="34" charset="-122"/>
                <a:cs typeface="IBM Plex Mono" pitchFamily="34" charset="-120"/>
              </a:rPr>
              <a:t>[7 AM Eastern]</a:t>
            </a:r>
            <a:r>
              <a:rPr lang="en-US" sz="1600" dirty="0">
                <a:solidFill>
                  <a:srgbClr val="E6EBF1"/>
                </a:solidFill>
                <a:latin typeface="IBM Plex Mono" pitchFamily="34" charset="0"/>
                <a:ea typeface="IBM Plex Mono" pitchFamily="34" charset="-122"/>
                <a:cs typeface="IBM Plex Mono" pitchFamily="34" charset="-120"/>
              </a:rPr>
              <a:t>, give me a complete breakdown of the real estate market in ZIP code </a:t>
            </a:r>
            <a:r>
              <a:rPr lang="en-US" sz="1600" dirty="0">
                <a:solidFill>
                  <a:srgbClr val="FFD54A"/>
                </a:solidFill>
                <a:latin typeface="IBM Plex Mono" pitchFamily="34" charset="0"/>
                <a:ea typeface="IBM Plex Mono" pitchFamily="34" charset="-122"/>
                <a:cs typeface="IBM Plex Mono" pitchFamily="34" charset="-120"/>
              </a:rPr>
              <a:t>[27609]</a:t>
            </a:r>
            <a:r>
              <a:rPr lang="en-US" sz="1600" dirty="0">
                <a:solidFill>
                  <a:srgbClr val="E6EBF1"/>
                </a:solidFill>
                <a:latin typeface="IBM Plex Mono" pitchFamily="34" charset="0"/>
                <a:ea typeface="IBM Plex Mono" pitchFamily="34" charset="-122"/>
                <a:cs typeface="IBM Plex Mono" pitchFamily="34" charset="-120"/>
              </a:rPr>
              <a:t>. Include average days on market, list vs. sale price, and inventory levels compared with last year.</a:t>
            </a:r>
            <a:endParaRPr lang="en-US" sz="1600" dirty="0"/>
          </a:p>
        </p:txBody>
      </p:sp>
      <p:sp>
        <p:nvSpPr>
          <p:cNvPr id="16" name="Text 14"/>
          <p:cNvSpPr/>
          <p:nvPr/>
        </p:nvSpPr>
        <p:spPr>
          <a:xfrm>
            <a:off x="1123950" y="5107732"/>
            <a:ext cx="104125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FA3B8"/>
                </a:solidFill>
                <a:latin typeface="IBM Plex Sans" pitchFamily="34" charset="0"/>
                <a:ea typeface="IBM Plex Sans" pitchFamily="34" charset="-122"/>
                <a:cs typeface="IBM Plex Sans" pitchFamily="34" charset="-120"/>
              </a:rPr>
              <a:t>THEN TYPE</a:t>
            </a:r>
            <a:endParaRPr lang="en-US" sz="1200" dirty="0"/>
          </a:p>
        </p:txBody>
      </p:sp>
      <p:sp>
        <p:nvSpPr>
          <p:cNvPr id="17" name="Shape 15"/>
          <p:cNvSpPr/>
          <p:nvPr/>
        </p:nvSpPr>
        <p:spPr>
          <a:xfrm>
            <a:off x="2269976" y="5023296"/>
            <a:ext cx="2018060" cy="382240"/>
          </a:xfrm>
          <a:prstGeom prst="roundRect">
            <a:avLst>
              <a:gd name="adj" fmla="val 19104"/>
            </a:avLst>
          </a:prstGeom>
          <a:solidFill>
            <a:srgbClr val="FFFFFF">
              <a:alpha val="6000"/>
            </a:srgbClr>
          </a:solidFill>
          <a:ln w="6350">
            <a:solidFill>
              <a:srgbClr val="FFFFFF">
                <a:alpha val="14000"/>
              </a:srgbClr>
            </a:solidFill>
            <a:prstDash val="solid"/>
          </a:ln>
        </p:spPr>
      </p:sp>
      <p:sp>
        <p:nvSpPr>
          <p:cNvPr id="18" name="Text 16"/>
          <p:cNvSpPr/>
          <p:nvPr/>
        </p:nvSpPr>
        <p:spPr>
          <a:xfrm>
            <a:off x="2425551" y="5089971"/>
            <a:ext cx="1758117"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6EBF1"/>
                </a:solidFill>
                <a:latin typeface="IBM Plex Mono" pitchFamily="34" charset="0"/>
                <a:ea typeface="IBM Plex Mono" pitchFamily="34" charset="-122"/>
                <a:cs typeface="IBM Plex Mono" pitchFamily="34" charset="-120"/>
              </a:rPr>
              <a:t>Show me one now.</a:t>
            </a:r>
            <a:endParaRPr lang="en-US" sz="1400" dirty="0"/>
          </a:p>
        </p:txBody>
      </p:sp>
      <p:sp>
        <p:nvSpPr>
          <p:cNvPr id="19" name="Shape 17"/>
          <p:cNvSpPr/>
          <p:nvPr/>
        </p:nvSpPr>
        <p:spPr>
          <a:xfrm>
            <a:off x="9982200" y="774700"/>
            <a:ext cx="1397000" cy="289520"/>
          </a:xfrm>
          <a:prstGeom prst="roundRect">
            <a:avLst>
              <a:gd name="adj" fmla="val 50000"/>
            </a:avLst>
          </a:prstGeom>
          <a:solidFill>
            <a:srgbClr val="0F8A6A"/>
          </a:solidFill>
          <a:ln/>
        </p:spPr>
      </p:sp>
      <p:sp>
        <p:nvSpPr>
          <p:cNvPr id="20" name="Text 18"/>
          <p:cNvSpPr/>
          <p:nvPr/>
        </p:nvSpPr>
        <p:spPr>
          <a:xfrm>
            <a:off x="10083800" y="812800"/>
            <a:ext cx="1193800" cy="238720"/>
          </a:xfrm>
          <a:prstGeom prst="rect">
            <a:avLst/>
          </a:prstGeom>
          <a:noFill/>
          <a:ln/>
        </p:spPr>
        <p:txBody>
          <a:bodyPr wrap="square" lIns="0" tIns="0" rIns="0" bIns="0" rtlCol="0" anchor="t">
            <a:normAutofit/>
          </a:bodyPr>
          <a:lstStyle/>
          <a:p>
            <a:pPr algn="ctr" indent="0" marL="0">
              <a:lnSpc>
                <a:spcPts val="1680"/>
              </a:lnSpc>
              <a:buNone/>
            </a:pPr>
            <a:r>
              <a:rPr lang="en-US" sz="1200" b="1" spc="100" kern="0" dirty="0">
                <a:solidFill>
                  <a:srgbClr val="F5F6F8"/>
                </a:solidFill>
                <a:latin typeface="IBM Plex Sans" pitchFamily="34" charset="0"/>
                <a:ea typeface="IBM Plex Sans" pitchFamily="34" charset="-122"/>
                <a:cs typeface="IBM Plex Sans" pitchFamily="34" charset="-120"/>
              </a:rPr>
              <a:t>LIVE DEMO</a:t>
            </a:r>
            <a:endParaRPr lang="en-US" sz="1200" dirty="0"/>
          </a:p>
        </p:txBody>
      </p:sp>
      <p:sp>
        <p:nvSpPr>
          <p:cNvPr id="21" name="Text 19"/>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AI for Realtors</a:t>
            </a:r>
            <a:endParaRPr lang="en-US" sz="1200" dirty="0"/>
          </a:p>
        </p:txBody>
      </p:sp>
      <p:sp>
        <p:nvSpPr>
          <p:cNvPr id="22" name="Text 20"/>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PART 3 · AUTOMATE THE MUNDANE</a:t>
            </a:r>
            <a:endParaRPr lang="en-US" sz="1200" dirty="0"/>
          </a:p>
        </p:txBody>
      </p:sp>
      <p:sp>
        <p:nvSpPr>
          <p:cNvPr id="3" name="Text 1"/>
          <p:cNvSpPr/>
          <p:nvPr/>
        </p:nvSpPr>
        <p:spPr>
          <a:xfrm>
            <a:off x="812800" y="1127720"/>
            <a:ext cx="10883392" cy="452090"/>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0B2545"/>
                </a:solidFill>
                <a:latin typeface="Archivo" pitchFamily="34" charset="0"/>
                <a:ea typeface="Archivo" pitchFamily="34" charset="-122"/>
                <a:cs typeface="Archivo" pitchFamily="34" charset="-120"/>
              </a:rPr>
              <a:t>Automations worth stacking</a:t>
            </a:r>
            <a:endParaRPr lang="en-US" sz="3200" dirty="0"/>
          </a:p>
        </p:txBody>
      </p:sp>
      <p:sp>
        <p:nvSpPr>
          <p:cNvPr id="4" name="Shape 2"/>
          <p:cNvSpPr/>
          <p:nvPr/>
        </p:nvSpPr>
        <p:spPr>
          <a:xfrm>
            <a:off x="812800" y="1859211"/>
            <a:ext cx="3386634" cy="3982789"/>
          </a:xfrm>
          <a:prstGeom prst="roundRect">
            <a:avLst>
              <a:gd name="adj" fmla="val 3750"/>
            </a:avLst>
          </a:prstGeom>
          <a:solidFill>
            <a:srgbClr val="13202E"/>
          </a:solidFill>
          <a:ln/>
        </p:spPr>
      </p:sp>
      <p:sp>
        <p:nvSpPr>
          <p:cNvPr id="5" name="Text 3"/>
          <p:cNvSpPr/>
          <p:nvPr/>
        </p:nvSpPr>
        <p:spPr>
          <a:xfrm>
            <a:off x="1066800" y="2113211"/>
            <a:ext cx="2964993"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EVERY WEEKDAY</a:t>
            </a:r>
            <a:endParaRPr lang="en-US" sz="1200" dirty="0"/>
          </a:p>
        </p:txBody>
      </p:sp>
      <p:sp>
        <p:nvSpPr>
          <p:cNvPr id="6" name="Text 4"/>
          <p:cNvSpPr/>
          <p:nvPr/>
        </p:nvSpPr>
        <p:spPr>
          <a:xfrm>
            <a:off x="1066800" y="2428131"/>
            <a:ext cx="2964993"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F5F6F8"/>
                </a:solidFill>
                <a:latin typeface="Archivo" pitchFamily="34" charset="0"/>
                <a:ea typeface="Archivo" pitchFamily="34" charset="-122"/>
                <a:cs typeface="Archivo" pitchFamily="34" charset="-120"/>
              </a:rPr>
              <a:t>One briefing, not ten</a:t>
            </a:r>
            <a:endParaRPr lang="en-US" sz="2000" dirty="0"/>
          </a:p>
        </p:txBody>
      </p:sp>
      <p:sp>
        <p:nvSpPr>
          <p:cNvPr id="7" name="Text 5"/>
          <p:cNvSpPr/>
          <p:nvPr/>
        </p:nvSpPr>
        <p:spPr>
          <a:xfrm>
            <a:off x="1066800" y="2809131"/>
            <a:ext cx="2964993" cy="24257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E6EBF1"/>
                </a:solidFill>
                <a:latin typeface="IBM Plex Mono" pitchFamily="34" charset="0"/>
                <a:ea typeface="IBM Plex Mono" pitchFamily="34" charset="-122"/>
                <a:cs typeface="IBM Plex Mono" pitchFamily="34" charset="-120"/>
              </a:rPr>
              <a:t>Every weekday at </a:t>
            </a:r>
            <a:r>
              <a:rPr lang="en-US" sz="1400" dirty="0">
                <a:solidFill>
                  <a:srgbClr val="FFD54A"/>
                </a:solidFill>
                <a:latin typeface="IBM Plex Mono" pitchFamily="34" charset="0"/>
                <a:ea typeface="IBM Plex Mono" pitchFamily="34" charset="-122"/>
                <a:cs typeface="IBM Plex Mono" pitchFamily="34" charset="-120"/>
              </a:rPr>
              <a:t>[7:30 AM Eastern]</a:t>
            </a:r>
            <a:r>
              <a:rPr lang="en-US" sz="1400" dirty="0">
                <a:solidFill>
                  <a:srgbClr val="E6EBF1"/>
                </a:solidFill>
                <a:latin typeface="IBM Plex Mono" pitchFamily="34" charset="0"/>
                <a:ea typeface="IBM Plex Mono" pitchFamily="34" charset="-122"/>
                <a:cs typeface="IBM Plex Mono" pitchFamily="34" charset="-120"/>
              </a:rPr>
              <a:t>, give me one briefing: the market in </a:t>
            </a:r>
            <a:r>
              <a:rPr lang="en-US" sz="1400" dirty="0">
                <a:solidFill>
                  <a:srgbClr val="FFD54A"/>
                </a:solidFill>
                <a:latin typeface="IBM Plex Mono" pitchFamily="34" charset="0"/>
                <a:ea typeface="IBM Plex Mono" pitchFamily="34" charset="-122"/>
                <a:cs typeface="IBM Plex Mono" pitchFamily="34" charset="-120"/>
              </a:rPr>
              <a:t>[ZIP]</a:t>
            </a:r>
            <a:r>
              <a:rPr lang="en-US" sz="1400" dirty="0">
                <a:solidFill>
                  <a:srgbClr val="E6EBF1"/>
                </a:solidFill>
                <a:latin typeface="IBM Plex Mono" pitchFamily="34" charset="0"/>
                <a:ea typeface="IBM Plex Mono" pitchFamily="34" charset="-122"/>
                <a:cs typeface="IBM Plex Mono" pitchFamily="34" charset="-120"/>
              </a:rPr>
              <a:t>, emails I haven’t answered but should, today’s schedule, deals and leads to follow up on, and one motivational quote.</a:t>
            </a:r>
            <a:endParaRPr lang="en-US" sz="1400" dirty="0"/>
          </a:p>
        </p:txBody>
      </p:sp>
      <p:sp>
        <p:nvSpPr>
          <p:cNvPr id="8" name="Shape 6"/>
          <p:cNvSpPr/>
          <p:nvPr/>
        </p:nvSpPr>
        <p:spPr>
          <a:xfrm>
            <a:off x="4402634" y="1859211"/>
            <a:ext cx="3386683" cy="3982789"/>
          </a:xfrm>
          <a:prstGeom prst="roundRect">
            <a:avLst>
              <a:gd name="adj" fmla="val 3750"/>
            </a:avLst>
          </a:prstGeom>
          <a:solidFill>
            <a:srgbClr val="13202E"/>
          </a:solidFill>
          <a:ln/>
        </p:spPr>
      </p:sp>
      <p:sp>
        <p:nvSpPr>
          <p:cNvPr id="9" name="Text 7"/>
          <p:cNvSpPr/>
          <p:nvPr/>
        </p:nvSpPr>
        <p:spPr>
          <a:xfrm>
            <a:off x="4656634" y="2113211"/>
            <a:ext cx="2965044"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EVERY MONDAY</a:t>
            </a:r>
            <a:endParaRPr lang="en-US" sz="1200" dirty="0"/>
          </a:p>
        </p:txBody>
      </p:sp>
      <p:sp>
        <p:nvSpPr>
          <p:cNvPr id="10" name="Text 8"/>
          <p:cNvSpPr/>
          <p:nvPr/>
        </p:nvSpPr>
        <p:spPr>
          <a:xfrm>
            <a:off x="4656634" y="2428131"/>
            <a:ext cx="2965044"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F5F6F8"/>
                </a:solidFill>
                <a:latin typeface="Archivo" pitchFamily="34" charset="0"/>
                <a:ea typeface="Archivo" pitchFamily="34" charset="-122"/>
                <a:cs typeface="Archivo" pitchFamily="34" charset="-120"/>
              </a:rPr>
              <a:t>Content ideas</a:t>
            </a:r>
            <a:endParaRPr lang="en-US" sz="2000" dirty="0"/>
          </a:p>
        </p:txBody>
      </p:sp>
      <p:sp>
        <p:nvSpPr>
          <p:cNvPr id="11" name="Text 9"/>
          <p:cNvSpPr/>
          <p:nvPr/>
        </p:nvSpPr>
        <p:spPr>
          <a:xfrm>
            <a:off x="4656634" y="2809131"/>
            <a:ext cx="2965044" cy="21590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E6EBF1"/>
                </a:solidFill>
                <a:latin typeface="IBM Plex Mono" pitchFamily="34" charset="0"/>
                <a:ea typeface="IBM Plex Mono" pitchFamily="34" charset="-122"/>
                <a:cs typeface="IBM Plex Mono" pitchFamily="34" charset="-120"/>
              </a:rPr>
              <a:t>Every Monday at </a:t>
            </a:r>
            <a:r>
              <a:rPr lang="en-US" sz="1400" dirty="0">
                <a:solidFill>
                  <a:srgbClr val="FFD54A"/>
                </a:solidFill>
                <a:latin typeface="IBM Plex Mono" pitchFamily="34" charset="0"/>
                <a:ea typeface="IBM Plex Mono" pitchFamily="34" charset="-122"/>
                <a:cs typeface="IBM Plex Mono" pitchFamily="34" charset="-120"/>
              </a:rPr>
              <a:t>[7 AM Eastern]</a:t>
            </a:r>
            <a:r>
              <a:rPr lang="en-US" sz="1400" dirty="0">
                <a:solidFill>
                  <a:srgbClr val="E6EBF1"/>
                </a:solidFill>
                <a:latin typeface="IBM Plex Mono" pitchFamily="34" charset="0"/>
                <a:ea typeface="IBM Plex Mono" pitchFamily="34" charset="-122"/>
                <a:cs typeface="IBM Plex Mono" pitchFamily="34" charset="-120"/>
              </a:rPr>
              <a:t>, deliver the most relevant social media content ideas for a real estate agent in </a:t>
            </a:r>
            <a:r>
              <a:rPr lang="en-US" sz="1400" dirty="0">
                <a:solidFill>
                  <a:srgbClr val="FFD54A"/>
                </a:solidFill>
                <a:latin typeface="IBM Plex Mono" pitchFamily="34" charset="0"/>
                <a:ea typeface="IBM Plex Mono" pitchFamily="34" charset="-122"/>
                <a:cs typeface="IBM Plex Mono" pitchFamily="34" charset="-120"/>
              </a:rPr>
              <a:t>[market]</a:t>
            </a:r>
            <a:r>
              <a:rPr lang="en-US" sz="1400" dirty="0">
                <a:solidFill>
                  <a:srgbClr val="E6EBF1"/>
                </a:solidFill>
                <a:latin typeface="IBM Plex Mono" pitchFamily="34" charset="0"/>
                <a:ea typeface="IBM Plex Mono" pitchFamily="34" charset="-122"/>
                <a:cs typeface="IBM Plex Mono" pitchFamily="34" charset="-120"/>
              </a:rPr>
              <a:t>, based on what’s trending and likely to get the most engagement.</a:t>
            </a:r>
            <a:endParaRPr lang="en-US" sz="1400" dirty="0"/>
          </a:p>
        </p:txBody>
      </p:sp>
      <p:sp>
        <p:nvSpPr>
          <p:cNvPr id="12" name="Shape 10"/>
          <p:cNvSpPr/>
          <p:nvPr/>
        </p:nvSpPr>
        <p:spPr>
          <a:xfrm>
            <a:off x="7992517" y="1859211"/>
            <a:ext cx="3386683" cy="3982789"/>
          </a:xfrm>
          <a:prstGeom prst="roundRect">
            <a:avLst>
              <a:gd name="adj" fmla="val 3750"/>
            </a:avLst>
          </a:prstGeom>
          <a:solidFill>
            <a:srgbClr val="13202E"/>
          </a:solidFill>
          <a:ln/>
        </p:spPr>
      </p:sp>
      <p:sp>
        <p:nvSpPr>
          <p:cNvPr id="13" name="Text 11"/>
          <p:cNvSpPr/>
          <p:nvPr/>
        </p:nvSpPr>
        <p:spPr>
          <a:xfrm>
            <a:off x="8246517" y="2113211"/>
            <a:ext cx="2965044"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EVERY FRIDAY</a:t>
            </a:r>
            <a:endParaRPr lang="en-US" sz="1200" dirty="0"/>
          </a:p>
        </p:txBody>
      </p:sp>
      <p:sp>
        <p:nvSpPr>
          <p:cNvPr id="14" name="Text 12"/>
          <p:cNvSpPr/>
          <p:nvPr/>
        </p:nvSpPr>
        <p:spPr>
          <a:xfrm>
            <a:off x="8246517" y="2428131"/>
            <a:ext cx="2965044"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F5F6F8"/>
                </a:solidFill>
                <a:latin typeface="Archivo" pitchFamily="34" charset="0"/>
                <a:ea typeface="Archivo" pitchFamily="34" charset="-122"/>
                <a:cs typeface="Archivo" pitchFamily="34" charset="-120"/>
              </a:rPr>
              <a:t>Reputation check</a:t>
            </a:r>
            <a:endParaRPr lang="en-US" sz="2000" dirty="0"/>
          </a:p>
        </p:txBody>
      </p:sp>
      <p:sp>
        <p:nvSpPr>
          <p:cNvPr id="15" name="Text 13"/>
          <p:cNvSpPr/>
          <p:nvPr/>
        </p:nvSpPr>
        <p:spPr>
          <a:xfrm>
            <a:off x="8246517" y="2809131"/>
            <a:ext cx="2965044" cy="2159000"/>
          </a:xfrm>
          <a:prstGeom prst="rect">
            <a:avLst/>
          </a:prstGeom>
          <a:noFill/>
          <a:ln/>
        </p:spPr>
        <p:txBody>
          <a:bodyPr wrap="square" lIns="0" tIns="0" rIns="0" bIns="0" rtlCol="0" anchor="t">
            <a:normAutofit/>
          </a:bodyPr>
          <a:lstStyle/>
          <a:p>
            <a:pPr algn="l" indent="0" marL="0">
              <a:lnSpc>
                <a:spcPts val="2100"/>
              </a:lnSpc>
              <a:buNone/>
            </a:pPr>
            <a:r>
              <a:rPr lang="en-US" sz="1400" dirty="0">
                <a:solidFill>
                  <a:srgbClr val="E6EBF1"/>
                </a:solidFill>
                <a:latin typeface="IBM Plex Mono" pitchFamily="34" charset="0"/>
                <a:ea typeface="IBM Plex Mono" pitchFamily="34" charset="-122"/>
                <a:cs typeface="IBM Plex Mono" pitchFamily="34" charset="-120"/>
              </a:rPr>
              <a:t>Every Friday at </a:t>
            </a:r>
            <a:r>
              <a:rPr lang="en-US" sz="1400" dirty="0">
                <a:solidFill>
                  <a:srgbClr val="FFD54A"/>
                </a:solidFill>
                <a:latin typeface="IBM Plex Mono" pitchFamily="34" charset="0"/>
                <a:ea typeface="IBM Plex Mono" pitchFamily="34" charset="-122"/>
                <a:cs typeface="IBM Plex Mono" pitchFamily="34" charset="-120"/>
              </a:rPr>
              <a:t>[9 AM Eastern]</a:t>
            </a:r>
            <a:r>
              <a:rPr lang="en-US" sz="1400" dirty="0">
                <a:solidFill>
                  <a:srgbClr val="E6EBF1"/>
                </a:solidFill>
                <a:latin typeface="IBM Plex Mono" pitchFamily="34" charset="0"/>
                <a:ea typeface="IBM Plex Mono" pitchFamily="34" charset="-122"/>
                <a:cs typeface="IBM Plex Mono" pitchFamily="34" charset="-120"/>
              </a:rPr>
              <a:t>, search for me, </a:t>
            </a:r>
            <a:r>
              <a:rPr lang="en-US" sz="1400" dirty="0">
                <a:solidFill>
                  <a:srgbClr val="FFD54A"/>
                </a:solidFill>
                <a:latin typeface="IBM Plex Mono" pitchFamily="34" charset="0"/>
                <a:ea typeface="IBM Plex Mono" pitchFamily="34" charset="-122"/>
                <a:cs typeface="IBM Plex Mono" pitchFamily="34" charset="-120"/>
              </a:rPr>
              <a:t>[name, brokerage, market]</a:t>
            </a:r>
            <a:r>
              <a:rPr lang="en-US" sz="1400" dirty="0">
                <a:solidFill>
                  <a:srgbClr val="E6EBF1"/>
                </a:solidFill>
                <a:latin typeface="IBM Plex Mono" pitchFamily="34" charset="0"/>
                <a:ea typeface="IBM Plex Mono" pitchFamily="34" charset="-122"/>
                <a:cs typeface="IBM Plex Mono" pitchFamily="34" charset="-120"/>
              </a:rPr>
              <a:t>, the way a consumer would. Tell me what you find and anything that would make someone hesitate to hire me.</a:t>
            </a:r>
            <a:endParaRPr lang="en-US" sz="1400" dirty="0"/>
          </a:p>
        </p:txBody>
      </p:sp>
      <p:sp>
        <p:nvSpPr>
          <p:cNvPr id="16" name="Text 14"/>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AI for Realtors</a:t>
            </a:r>
            <a:endParaRPr lang="en-US" sz="1200" dirty="0"/>
          </a:p>
        </p:txBody>
      </p:sp>
      <p:sp>
        <p:nvSpPr>
          <p:cNvPr id="17" name="Text 15"/>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PART 3 · AUTOMATE THE MUNDANE</a:t>
            </a:r>
            <a:endParaRPr lang="en-US" sz="1200" dirty="0"/>
          </a:p>
        </p:txBody>
      </p:sp>
      <p:sp>
        <p:nvSpPr>
          <p:cNvPr id="3" name="Text 1"/>
          <p:cNvSpPr/>
          <p:nvPr/>
        </p:nvSpPr>
        <p:spPr>
          <a:xfrm>
            <a:off x="812800" y="1127720"/>
            <a:ext cx="10883392" cy="452090"/>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0B2545"/>
                </a:solidFill>
                <a:latin typeface="Archivo" pitchFamily="34" charset="0"/>
                <a:ea typeface="Archivo" pitchFamily="34" charset="-122"/>
                <a:cs typeface="Archivo" pitchFamily="34" charset="-120"/>
              </a:rPr>
              <a:t>Hand off the listing presentation</a:t>
            </a:r>
            <a:endParaRPr lang="en-US" sz="3200" dirty="0"/>
          </a:p>
        </p:txBody>
      </p:sp>
      <p:sp>
        <p:nvSpPr>
          <p:cNvPr id="4" name="Shape 2"/>
          <p:cNvSpPr/>
          <p:nvPr/>
        </p:nvSpPr>
        <p:spPr>
          <a:xfrm>
            <a:off x="812800" y="1859211"/>
            <a:ext cx="7044283" cy="2943622"/>
          </a:xfrm>
          <a:prstGeom prst="roundRect">
            <a:avLst>
              <a:gd name="adj" fmla="val 4314"/>
            </a:avLst>
          </a:prstGeom>
          <a:solidFill>
            <a:srgbClr val="13202E"/>
          </a:solidFill>
          <a:ln/>
        </p:spPr>
      </p:sp>
      <p:sp>
        <p:nvSpPr>
          <p:cNvPr id="5" name="Text 3"/>
          <p:cNvSpPr/>
          <p:nvPr/>
        </p:nvSpPr>
        <p:spPr>
          <a:xfrm>
            <a:off x="1117600" y="2164011"/>
            <a:ext cx="6627724"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PROMPT · TURN ON DEEP RESEARCH OR AGENT MODE</a:t>
            </a:r>
            <a:endParaRPr lang="en-US" sz="1200" dirty="0"/>
          </a:p>
        </p:txBody>
      </p:sp>
      <p:sp>
        <p:nvSpPr>
          <p:cNvPr id="6" name="Text 4"/>
          <p:cNvSpPr/>
          <p:nvPr/>
        </p:nvSpPr>
        <p:spPr>
          <a:xfrm>
            <a:off x="1117600" y="2504331"/>
            <a:ext cx="6627724" cy="15494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BF1"/>
                </a:solidFill>
                <a:latin typeface="IBM Plex Mono" pitchFamily="34" charset="0"/>
                <a:ea typeface="IBM Plex Mono" pitchFamily="34" charset="-122"/>
                <a:cs typeface="IBM Plex Mono" pitchFamily="34" charset="-120"/>
              </a:rPr>
              <a:t>Treat this as a live deal. Here’s the address: </a:t>
            </a:r>
            <a:r>
              <a:rPr lang="en-US" sz="1600" dirty="0">
                <a:solidFill>
                  <a:srgbClr val="FFD54A"/>
                </a:solidFill>
                <a:latin typeface="IBM Plex Mono" pitchFamily="34" charset="0"/>
                <a:ea typeface="IBM Plex Mono" pitchFamily="34" charset="-122"/>
                <a:cs typeface="IBM Plex Mono" pitchFamily="34" charset="-120"/>
              </a:rPr>
              <a:t>[address]</a:t>
            </a:r>
            <a:r>
              <a:rPr lang="en-US" sz="1600" dirty="0">
                <a:solidFill>
                  <a:srgbClr val="E6EBF1"/>
                </a:solidFill>
                <a:latin typeface="IBM Plex Mono" pitchFamily="34" charset="0"/>
                <a:ea typeface="IBM Plex Mono" pitchFamily="34" charset="-122"/>
                <a:cs typeface="IBM Plex Mono" pitchFamily="34" charset="-120"/>
              </a:rPr>
              <a:t>. Assume I’m trying to win the listing. Create a full listing presentation with a CMA, notes to use when speaking to the seller, and the buyer needs and home features we should market to.</a:t>
            </a:r>
            <a:endParaRPr lang="en-US" sz="1600" dirty="0"/>
          </a:p>
        </p:txBody>
      </p:sp>
      <p:sp>
        <p:nvSpPr>
          <p:cNvPr id="7" name="Shape 5"/>
          <p:cNvSpPr/>
          <p:nvPr/>
        </p:nvSpPr>
        <p:spPr>
          <a:xfrm>
            <a:off x="8161883" y="1862386"/>
            <a:ext cx="3217317" cy="0"/>
          </a:xfrm>
          <a:prstGeom prst="line">
            <a:avLst/>
          </a:prstGeom>
          <a:noFill/>
          <a:ln w="6350">
            <a:solidFill>
              <a:srgbClr val="DDE2E8"/>
            </a:solidFill>
            <a:prstDash val="solid"/>
          </a:ln>
        </p:spPr>
      </p:sp>
      <p:sp>
        <p:nvSpPr>
          <p:cNvPr id="8" name="Text 6"/>
          <p:cNvSpPr/>
          <p:nvPr/>
        </p:nvSpPr>
        <p:spPr>
          <a:xfrm>
            <a:off x="8161883" y="1992561"/>
            <a:ext cx="3313836"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IF IT ASKS QUESTIONS</a:t>
            </a:r>
            <a:endParaRPr lang="en-US" sz="1200" dirty="0"/>
          </a:p>
        </p:txBody>
      </p:sp>
      <p:sp>
        <p:nvSpPr>
          <p:cNvPr id="9" name="Text 7"/>
          <p:cNvSpPr/>
          <p:nvPr/>
        </p:nvSpPr>
        <p:spPr>
          <a:xfrm>
            <a:off x="8161883" y="2231281"/>
            <a:ext cx="3313836"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Answer briefly, or say “Use whatever you can find.”</a:t>
            </a:r>
            <a:endParaRPr lang="en-US" sz="1400" dirty="0"/>
          </a:p>
        </p:txBody>
      </p:sp>
      <p:sp>
        <p:nvSpPr>
          <p:cNvPr id="10" name="Shape 8"/>
          <p:cNvSpPr/>
          <p:nvPr/>
        </p:nvSpPr>
        <p:spPr>
          <a:xfrm>
            <a:off x="8161883" y="2841476"/>
            <a:ext cx="3217317" cy="0"/>
          </a:xfrm>
          <a:prstGeom prst="line">
            <a:avLst/>
          </a:prstGeom>
          <a:noFill/>
          <a:ln w="6350">
            <a:solidFill>
              <a:srgbClr val="DDE2E8"/>
            </a:solidFill>
            <a:prstDash val="solid"/>
          </a:ln>
        </p:spPr>
      </p:sp>
      <p:sp>
        <p:nvSpPr>
          <p:cNvPr id="11" name="Text 9"/>
          <p:cNvSpPr/>
          <p:nvPr/>
        </p:nvSpPr>
        <p:spPr>
          <a:xfrm>
            <a:off x="8161883" y="2971651"/>
            <a:ext cx="3313836"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ASK FOR A RANGE</a:t>
            </a:r>
            <a:endParaRPr lang="en-US" sz="1200" dirty="0"/>
          </a:p>
        </p:txBody>
      </p:sp>
      <p:sp>
        <p:nvSpPr>
          <p:cNvPr id="12" name="Text 10"/>
          <p:cNvSpPr/>
          <p:nvPr/>
        </p:nvSpPr>
        <p:spPr>
          <a:xfrm>
            <a:off x="8161883" y="3210371"/>
            <a:ext cx="3313836"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Test the market, need to sell, or fine waiting.</a:t>
            </a:r>
            <a:endParaRPr lang="en-US" sz="1400" dirty="0"/>
          </a:p>
        </p:txBody>
      </p:sp>
      <p:sp>
        <p:nvSpPr>
          <p:cNvPr id="13" name="Shape 11"/>
          <p:cNvSpPr/>
          <p:nvPr/>
        </p:nvSpPr>
        <p:spPr>
          <a:xfrm>
            <a:off x="8161883" y="3820567"/>
            <a:ext cx="3217317" cy="0"/>
          </a:xfrm>
          <a:prstGeom prst="line">
            <a:avLst/>
          </a:prstGeom>
          <a:noFill/>
          <a:ln w="6350">
            <a:solidFill>
              <a:srgbClr val="DDE2E8"/>
            </a:solidFill>
            <a:prstDash val="solid"/>
          </a:ln>
        </p:spPr>
      </p:sp>
      <p:sp>
        <p:nvSpPr>
          <p:cNvPr id="14" name="Shape 12"/>
          <p:cNvSpPr/>
          <p:nvPr/>
        </p:nvSpPr>
        <p:spPr>
          <a:xfrm>
            <a:off x="8161883" y="4799657"/>
            <a:ext cx="3217317" cy="0"/>
          </a:xfrm>
          <a:prstGeom prst="line">
            <a:avLst/>
          </a:prstGeom>
          <a:noFill/>
          <a:ln w="6350">
            <a:solidFill>
              <a:srgbClr val="DDE2E8"/>
            </a:solidFill>
            <a:prstDash val="solid"/>
          </a:ln>
        </p:spPr>
      </p:sp>
      <p:sp>
        <p:nvSpPr>
          <p:cNvPr id="15" name="Text 13"/>
          <p:cNvSpPr/>
          <p:nvPr/>
        </p:nvSpPr>
        <p:spPr>
          <a:xfrm>
            <a:off x="8161883" y="3950742"/>
            <a:ext cx="3313836"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IN THE SERIES</a:t>
            </a:r>
            <a:endParaRPr lang="en-US" sz="1200" dirty="0"/>
          </a:p>
        </p:txBody>
      </p:sp>
      <p:sp>
        <p:nvSpPr>
          <p:cNvPr id="16" name="Text 14"/>
          <p:cNvSpPr/>
          <p:nvPr/>
        </p:nvSpPr>
        <p:spPr>
          <a:xfrm>
            <a:off x="8161883" y="4189462"/>
            <a:ext cx="3313836"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Deep research: about 12 minutes. Agent mode: about 10.</a:t>
            </a:r>
            <a:endParaRPr lang="en-US" sz="1400" dirty="0"/>
          </a:p>
        </p:txBody>
      </p:sp>
      <p:sp>
        <p:nvSpPr>
          <p:cNvPr id="17" name="Text 15"/>
          <p:cNvSpPr/>
          <p:nvPr/>
        </p:nvSpPr>
        <p:spPr>
          <a:xfrm>
            <a:off x="812800" y="5601990"/>
            <a:ext cx="1088339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Start it now. In Part 4, we’ll turn the result into a finished deck.</a:t>
            </a:r>
            <a:endParaRPr lang="en-US" sz="1400" dirty="0"/>
          </a:p>
        </p:txBody>
      </p:sp>
      <p:sp>
        <p:nvSpPr>
          <p:cNvPr id="18" name="Text 16"/>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AI for Realtors</a:t>
            </a:r>
            <a:endParaRPr lang="en-US" sz="1200" dirty="0"/>
          </a:p>
        </p:txBody>
      </p:sp>
      <p:sp>
        <p:nvSpPr>
          <p:cNvPr id="19" name="Text 17"/>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PART 4 · CLIP, CREATE, CONVERT</a:t>
            </a:r>
            <a:endParaRPr lang="en-US" sz="1200" dirty="0"/>
          </a:p>
        </p:txBody>
      </p:sp>
      <p:sp>
        <p:nvSpPr>
          <p:cNvPr id="3" name="Text 1"/>
          <p:cNvSpPr/>
          <p:nvPr/>
        </p:nvSpPr>
        <p:spPr>
          <a:xfrm>
            <a:off x="812800" y="1127720"/>
            <a:ext cx="10883392" cy="452090"/>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F5F6F8"/>
                </a:solidFill>
                <a:latin typeface="Archivo" pitchFamily="34" charset="0"/>
                <a:ea typeface="Archivo" pitchFamily="34" charset="-122"/>
                <a:cs typeface="Archivo" pitchFamily="34" charset="-120"/>
              </a:rPr>
              <a:t>Gamma: from text to presentation</a:t>
            </a:r>
            <a:endParaRPr lang="en-US" sz="3200" dirty="0"/>
          </a:p>
        </p:txBody>
      </p:sp>
      <p:sp>
        <p:nvSpPr>
          <p:cNvPr id="4" name="Text 2"/>
          <p:cNvSpPr/>
          <p:nvPr/>
        </p:nvSpPr>
        <p:spPr>
          <a:xfrm>
            <a:off x="812800" y="1859211"/>
            <a:ext cx="1088339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C9D6E3"/>
                </a:solidFill>
                <a:latin typeface="IBM Plex Sans" pitchFamily="34" charset="0"/>
                <a:ea typeface="IBM Plex Sans" pitchFamily="34" charset="-122"/>
                <a:cs typeface="IBM Plex Sans" pitchFamily="34" charset="-120"/>
              </a:rPr>
              <a:t>ChatGPT is the engine. Gamma turns its output into something clients want to look at.</a:t>
            </a:r>
            <a:endParaRPr lang="en-US" sz="1400" dirty="0"/>
          </a:p>
        </p:txBody>
      </p:sp>
      <p:sp>
        <p:nvSpPr>
          <p:cNvPr id="5" name="Shape 3"/>
          <p:cNvSpPr/>
          <p:nvPr/>
        </p:nvSpPr>
        <p:spPr>
          <a:xfrm>
            <a:off x="815975" y="2407196"/>
            <a:ext cx="3380284" cy="1883370"/>
          </a:xfrm>
          <a:prstGeom prst="roundRect">
            <a:avLst>
              <a:gd name="adj" fmla="val 6575"/>
            </a:avLst>
          </a:prstGeom>
          <a:solidFill>
            <a:srgbClr val="FFFFFF">
              <a:alpha val="6000"/>
            </a:srgbClr>
          </a:solidFill>
          <a:ln w="6350">
            <a:solidFill>
              <a:srgbClr val="FFFFFF">
                <a:alpha val="14000"/>
              </a:srgbClr>
            </a:solidFill>
            <a:prstDash val="solid"/>
          </a:ln>
        </p:spPr>
      </p:sp>
      <p:sp>
        <p:nvSpPr>
          <p:cNvPr id="6" name="Text 4"/>
          <p:cNvSpPr/>
          <p:nvPr/>
        </p:nvSpPr>
        <p:spPr>
          <a:xfrm>
            <a:off x="1073150" y="2664371"/>
            <a:ext cx="2951912"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5CC9A7"/>
                </a:solidFill>
                <a:latin typeface="Archivo" pitchFamily="34" charset="0"/>
                <a:ea typeface="Archivo" pitchFamily="34" charset="-122"/>
                <a:cs typeface="Archivo" pitchFamily="34" charset="-120"/>
              </a:rPr>
              <a:t>1</a:t>
            </a:r>
            <a:endParaRPr lang="en-US" sz="3200" dirty="0"/>
          </a:p>
        </p:txBody>
      </p:sp>
      <p:sp>
        <p:nvSpPr>
          <p:cNvPr id="7" name="Text 5"/>
          <p:cNvSpPr/>
          <p:nvPr/>
        </p:nvSpPr>
        <p:spPr>
          <a:xfrm>
            <a:off x="1073150" y="3172371"/>
            <a:ext cx="2951912"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F5F6F8"/>
                </a:solidFill>
                <a:latin typeface="Archivo" pitchFamily="34" charset="0"/>
                <a:ea typeface="Archivo" pitchFamily="34" charset="-122"/>
                <a:cs typeface="Archivo" pitchFamily="34" charset="-120"/>
              </a:rPr>
              <a:t>Download</a:t>
            </a:r>
            <a:endParaRPr lang="en-US" sz="2000" dirty="0"/>
          </a:p>
        </p:txBody>
      </p:sp>
      <p:sp>
        <p:nvSpPr>
          <p:cNvPr id="8" name="Text 6"/>
          <p:cNvSpPr/>
          <p:nvPr/>
        </p:nvSpPr>
        <p:spPr>
          <a:xfrm>
            <a:off x="1073150" y="3553371"/>
            <a:ext cx="2951912"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C9D6E3"/>
                </a:solidFill>
                <a:latin typeface="IBM Plex Sans" pitchFamily="34" charset="0"/>
                <a:ea typeface="IBM Plex Sans" pitchFamily="34" charset="-122"/>
                <a:cs typeface="IBM Plex Sans" pitchFamily="34" charset="-120"/>
              </a:rPr>
              <a:t>Save the listing presentation from ChatGPT as a PDF or document.</a:t>
            </a:r>
            <a:endParaRPr lang="en-US" sz="1400" dirty="0"/>
          </a:p>
        </p:txBody>
      </p:sp>
      <p:sp>
        <p:nvSpPr>
          <p:cNvPr id="9" name="Shape 7"/>
          <p:cNvSpPr/>
          <p:nvPr/>
        </p:nvSpPr>
        <p:spPr>
          <a:xfrm>
            <a:off x="4405809" y="2407196"/>
            <a:ext cx="3380333" cy="1883370"/>
          </a:xfrm>
          <a:prstGeom prst="roundRect">
            <a:avLst>
              <a:gd name="adj" fmla="val 6575"/>
            </a:avLst>
          </a:prstGeom>
          <a:solidFill>
            <a:srgbClr val="FFFFFF">
              <a:alpha val="6000"/>
            </a:srgbClr>
          </a:solidFill>
          <a:ln w="6350">
            <a:solidFill>
              <a:srgbClr val="FFFFFF">
                <a:alpha val="14000"/>
              </a:srgbClr>
            </a:solidFill>
            <a:prstDash val="solid"/>
          </a:ln>
        </p:spPr>
      </p:sp>
      <p:sp>
        <p:nvSpPr>
          <p:cNvPr id="10" name="Text 8"/>
          <p:cNvSpPr/>
          <p:nvPr/>
        </p:nvSpPr>
        <p:spPr>
          <a:xfrm>
            <a:off x="4662984" y="2664371"/>
            <a:ext cx="2951963"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5CC9A7"/>
                </a:solidFill>
                <a:latin typeface="Archivo" pitchFamily="34" charset="0"/>
                <a:ea typeface="Archivo" pitchFamily="34" charset="-122"/>
                <a:cs typeface="Archivo" pitchFamily="34" charset="-120"/>
              </a:rPr>
              <a:t>2</a:t>
            </a:r>
            <a:endParaRPr lang="en-US" sz="3200" dirty="0"/>
          </a:p>
        </p:txBody>
      </p:sp>
      <p:sp>
        <p:nvSpPr>
          <p:cNvPr id="11" name="Text 9"/>
          <p:cNvSpPr/>
          <p:nvPr/>
        </p:nvSpPr>
        <p:spPr>
          <a:xfrm>
            <a:off x="4662984" y="3172371"/>
            <a:ext cx="2951963"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F5F6F8"/>
                </a:solidFill>
                <a:latin typeface="Archivo" pitchFamily="34" charset="0"/>
                <a:ea typeface="Archivo" pitchFamily="34" charset="-122"/>
                <a:cs typeface="Archivo" pitchFamily="34" charset="-120"/>
              </a:rPr>
              <a:t>Import</a:t>
            </a:r>
            <a:endParaRPr lang="en-US" sz="2000" dirty="0"/>
          </a:p>
        </p:txBody>
      </p:sp>
      <p:sp>
        <p:nvSpPr>
          <p:cNvPr id="12" name="Text 10"/>
          <p:cNvSpPr/>
          <p:nvPr/>
        </p:nvSpPr>
        <p:spPr>
          <a:xfrm>
            <a:off x="4662984" y="3553371"/>
            <a:ext cx="2951963"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C9D6E3"/>
                </a:solidFill>
                <a:latin typeface="IBM Plex Sans" pitchFamily="34" charset="0"/>
                <a:ea typeface="IBM Plex Sans" pitchFamily="34" charset="-122"/>
                <a:cs typeface="IBM Plex Sans" pitchFamily="34" charset="-120"/>
              </a:rPr>
              <a:t>In Gamma: create new, import the file, and choose Presentation.</a:t>
            </a:r>
            <a:endParaRPr lang="en-US" sz="1400" dirty="0"/>
          </a:p>
        </p:txBody>
      </p:sp>
      <p:sp>
        <p:nvSpPr>
          <p:cNvPr id="13" name="Shape 11"/>
          <p:cNvSpPr/>
          <p:nvPr/>
        </p:nvSpPr>
        <p:spPr>
          <a:xfrm>
            <a:off x="7995692" y="2407196"/>
            <a:ext cx="3380333" cy="1883370"/>
          </a:xfrm>
          <a:prstGeom prst="roundRect">
            <a:avLst>
              <a:gd name="adj" fmla="val 6575"/>
            </a:avLst>
          </a:prstGeom>
          <a:solidFill>
            <a:srgbClr val="FFFFFF">
              <a:alpha val="6000"/>
            </a:srgbClr>
          </a:solidFill>
          <a:ln w="6350">
            <a:solidFill>
              <a:srgbClr val="FFFFFF">
                <a:alpha val="14000"/>
              </a:srgbClr>
            </a:solidFill>
            <a:prstDash val="solid"/>
          </a:ln>
        </p:spPr>
      </p:sp>
      <p:sp>
        <p:nvSpPr>
          <p:cNvPr id="14" name="Text 12"/>
          <p:cNvSpPr/>
          <p:nvPr/>
        </p:nvSpPr>
        <p:spPr>
          <a:xfrm>
            <a:off x="8252867" y="2664371"/>
            <a:ext cx="2951963"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5CC9A7"/>
                </a:solidFill>
                <a:latin typeface="Archivo" pitchFamily="34" charset="0"/>
                <a:ea typeface="Archivo" pitchFamily="34" charset="-122"/>
                <a:cs typeface="Archivo" pitchFamily="34" charset="-120"/>
              </a:rPr>
              <a:t>3</a:t>
            </a:r>
            <a:endParaRPr lang="en-US" sz="3200" dirty="0"/>
          </a:p>
        </p:txBody>
      </p:sp>
      <p:sp>
        <p:nvSpPr>
          <p:cNvPr id="15" name="Text 13"/>
          <p:cNvSpPr/>
          <p:nvPr/>
        </p:nvSpPr>
        <p:spPr>
          <a:xfrm>
            <a:off x="8252867" y="3172371"/>
            <a:ext cx="2951963"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F5F6F8"/>
                </a:solidFill>
                <a:latin typeface="Archivo" pitchFamily="34" charset="0"/>
                <a:ea typeface="Archivo" pitchFamily="34" charset="-122"/>
                <a:cs typeface="Archivo" pitchFamily="34" charset="-120"/>
              </a:rPr>
              <a:t>Generate</a:t>
            </a:r>
            <a:endParaRPr lang="en-US" sz="2000" dirty="0"/>
          </a:p>
        </p:txBody>
      </p:sp>
      <p:sp>
        <p:nvSpPr>
          <p:cNvPr id="16" name="Text 14"/>
          <p:cNvSpPr/>
          <p:nvPr/>
        </p:nvSpPr>
        <p:spPr>
          <a:xfrm>
            <a:off x="8252867" y="3553371"/>
            <a:ext cx="2951963"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C9D6E3"/>
                </a:solidFill>
                <a:latin typeface="IBM Plex Sans" pitchFamily="34" charset="0"/>
                <a:ea typeface="IBM Plex Sans" pitchFamily="34" charset="-122"/>
                <a:cs typeface="IBM Plex Sans" pitchFamily="34" charset="-120"/>
              </a:rPr>
              <a:t>Change nothing the first time. Add your logo and photos after.</a:t>
            </a:r>
            <a:endParaRPr lang="en-US" sz="1400" dirty="0"/>
          </a:p>
        </p:txBody>
      </p:sp>
      <p:sp>
        <p:nvSpPr>
          <p:cNvPr id="17" name="Shape 15"/>
          <p:cNvSpPr/>
          <p:nvPr/>
        </p:nvSpPr>
        <p:spPr>
          <a:xfrm>
            <a:off x="815975" y="4601716"/>
            <a:ext cx="10560050" cy="601960"/>
          </a:xfrm>
          <a:prstGeom prst="roundRect">
            <a:avLst>
              <a:gd name="adj" fmla="val 16351"/>
            </a:avLst>
          </a:prstGeom>
          <a:noFill/>
          <a:ln w="6350">
            <a:solidFill>
              <a:srgbClr val="FFFFFF">
                <a:alpha val="14000"/>
              </a:srgbClr>
            </a:solidFill>
            <a:prstDash val="solid"/>
          </a:ln>
        </p:spPr>
      </p:sp>
      <p:sp>
        <p:nvSpPr>
          <p:cNvPr id="18" name="Text 16"/>
          <p:cNvSpPr/>
          <p:nvPr/>
        </p:nvSpPr>
        <p:spPr>
          <a:xfrm>
            <a:off x="1073150" y="4796036"/>
            <a:ext cx="1189236" cy="238720"/>
          </a:xfrm>
          <a:prstGeom prst="rect">
            <a:avLst/>
          </a:prstGeom>
          <a:noFill/>
          <a:ln/>
        </p:spPr>
        <p:txBody>
          <a:bodyPr wrap="non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ALSO MAKES</a:t>
            </a:r>
            <a:endParaRPr lang="en-US" sz="1200" dirty="0"/>
          </a:p>
        </p:txBody>
      </p:sp>
      <p:sp>
        <p:nvSpPr>
          <p:cNvPr id="19" name="Text 17"/>
          <p:cNvSpPr/>
          <p:nvPr/>
        </p:nvSpPr>
        <p:spPr>
          <a:xfrm>
            <a:off x="2414786" y="4782691"/>
            <a:ext cx="8965186"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5F6F8"/>
                </a:solidFill>
                <a:latin typeface="IBM Plex Sans" pitchFamily="34" charset="0"/>
                <a:ea typeface="IBM Plex Sans" pitchFamily="34" charset="-122"/>
                <a:cs typeface="IBM Plex Sans" pitchFamily="34" charset="-120"/>
              </a:rPr>
              <a:t>One-pagers, flyers, social posts, web pages, buyer guides, and team handbooks.</a:t>
            </a:r>
            <a:endParaRPr lang="en-US" sz="1400" dirty="0"/>
          </a:p>
        </p:txBody>
      </p:sp>
      <p:sp>
        <p:nvSpPr>
          <p:cNvPr id="20" name="Shape 18"/>
          <p:cNvSpPr/>
          <p:nvPr/>
        </p:nvSpPr>
        <p:spPr>
          <a:xfrm>
            <a:off x="9982200" y="774700"/>
            <a:ext cx="1397000" cy="289520"/>
          </a:xfrm>
          <a:prstGeom prst="roundRect">
            <a:avLst>
              <a:gd name="adj" fmla="val 50000"/>
            </a:avLst>
          </a:prstGeom>
          <a:solidFill>
            <a:srgbClr val="0F8A6A"/>
          </a:solidFill>
          <a:ln/>
        </p:spPr>
      </p:sp>
      <p:sp>
        <p:nvSpPr>
          <p:cNvPr id="21" name="Text 19"/>
          <p:cNvSpPr/>
          <p:nvPr/>
        </p:nvSpPr>
        <p:spPr>
          <a:xfrm>
            <a:off x="10083800" y="812800"/>
            <a:ext cx="1193800" cy="238720"/>
          </a:xfrm>
          <a:prstGeom prst="rect">
            <a:avLst/>
          </a:prstGeom>
          <a:noFill/>
          <a:ln/>
        </p:spPr>
        <p:txBody>
          <a:bodyPr wrap="square" lIns="0" tIns="0" rIns="0" bIns="0" rtlCol="0" anchor="t">
            <a:normAutofit/>
          </a:bodyPr>
          <a:lstStyle/>
          <a:p>
            <a:pPr algn="ctr" indent="0" marL="0">
              <a:lnSpc>
                <a:spcPts val="1680"/>
              </a:lnSpc>
              <a:buNone/>
            </a:pPr>
            <a:r>
              <a:rPr lang="en-US" sz="1200" b="1" spc="100" kern="0" dirty="0">
                <a:solidFill>
                  <a:srgbClr val="F5F6F8"/>
                </a:solidFill>
                <a:latin typeface="IBM Plex Sans" pitchFamily="34" charset="0"/>
                <a:ea typeface="IBM Plex Sans" pitchFamily="34" charset="-122"/>
                <a:cs typeface="IBM Plex Sans" pitchFamily="34" charset="-120"/>
              </a:rPr>
              <a:t>LIVE DEMO</a:t>
            </a:r>
            <a:endParaRPr lang="en-US" sz="1200" dirty="0"/>
          </a:p>
        </p:txBody>
      </p:sp>
      <p:sp>
        <p:nvSpPr>
          <p:cNvPr id="22" name="Text 20"/>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AI for Realtors</a:t>
            </a:r>
            <a:endParaRPr lang="en-US" sz="1200" dirty="0"/>
          </a:p>
        </p:txBody>
      </p:sp>
      <p:sp>
        <p:nvSpPr>
          <p:cNvPr id="23" name="Text 21"/>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PART 4 · CLIP, CREATE, CONVERT</a:t>
            </a:r>
            <a:endParaRPr lang="en-US" sz="1200" dirty="0"/>
          </a:p>
        </p:txBody>
      </p:sp>
      <p:sp>
        <p:nvSpPr>
          <p:cNvPr id="3" name="Text 1"/>
          <p:cNvSpPr/>
          <p:nvPr/>
        </p:nvSpPr>
        <p:spPr>
          <a:xfrm>
            <a:off x="812800" y="1127720"/>
            <a:ext cx="10883392" cy="452090"/>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0B2545"/>
                </a:solidFill>
                <a:latin typeface="Archivo" pitchFamily="34" charset="0"/>
                <a:ea typeface="Archivo" pitchFamily="34" charset="-122"/>
                <a:cs typeface="Archivo" pitchFamily="34" charset="-120"/>
              </a:rPr>
              <a:t>OpusClip: one video, many clips</a:t>
            </a:r>
            <a:endParaRPr lang="en-US" sz="3200" dirty="0"/>
          </a:p>
        </p:txBody>
      </p:sp>
      <p:sp>
        <p:nvSpPr>
          <p:cNvPr id="4" name="Shape 2"/>
          <p:cNvSpPr/>
          <p:nvPr/>
        </p:nvSpPr>
        <p:spPr>
          <a:xfrm>
            <a:off x="812800" y="1859211"/>
            <a:ext cx="3759200" cy="2825601"/>
          </a:xfrm>
          <a:prstGeom prst="roundRect">
            <a:avLst>
              <a:gd name="adj" fmla="val 4495"/>
            </a:avLst>
          </a:prstGeom>
          <a:solidFill>
            <a:srgbClr val="0B2545"/>
          </a:solidFill>
          <a:ln/>
        </p:spPr>
      </p:sp>
      <p:sp>
        <p:nvSpPr>
          <p:cNvPr id="5" name="Text 3"/>
          <p:cNvSpPr/>
          <p:nvPr/>
        </p:nvSpPr>
        <p:spPr>
          <a:xfrm>
            <a:off x="1066800" y="2113211"/>
            <a:ext cx="3348736" cy="787400"/>
          </a:xfrm>
          <a:prstGeom prst="rect">
            <a:avLst/>
          </a:prstGeom>
          <a:noFill/>
          <a:ln/>
        </p:spPr>
        <p:txBody>
          <a:bodyPr wrap="square" lIns="0" tIns="0" rIns="0" bIns="0" rtlCol="0" anchor="t">
            <a:normAutofit/>
          </a:bodyPr>
          <a:lstStyle/>
          <a:p>
            <a:pPr algn="l" indent="0" marL="0">
              <a:lnSpc>
                <a:spcPts val="6000"/>
              </a:lnSpc>
              <a:buNone/>
            </a:pPr>
            <a:r>
              <a:rPr lang="en-US" sz="6000" b="1" spc="-100" kern="0" dirty="0">
                <a:solidFill>
                  <a:srgbClr val="5CC9A7"/>
                </a:solidFill>
                <a:latin typeface="Archivo" pitchFamily="34" charset="0"/>
                <a:ea typeface="Archivo" pitchFamily="34" charset="-122"/>
                <a:cs typeface="Archivo" pitchFamily="34" charset="-120"/>
              </a:rPr>
              <a:t>20</a:t>
            </a:r>
            <a:endParaRPr lang="en-US" sz="6000" dirty="0"/>
          </a:p>
        </p:txBody>
      </p:sp>
      <p:sp>
        <p:nvSpPr>
          <p:cNvPr id="6" name="Text 4"/>
          <p:cNvSpPr/>
          <p:nvPr/>
        </p:nvSpPr>
        <p:spPr>
          <a:xfrm>
            <a:off x="1066800" y="2951411"/>
            <a:ext cx="3348736"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E6EBF1"/>
                </a:solidFill>
                <a:latin typeface="IBM Plex Sans" pitchFamily="34" charset="0"/>
                <a:ea typeface="IBM Plex Sans" pitchFamily="34" charset="-122"/>
                <a:cs typeface="IBM Plex Sans" pitchFamily="34" charset="-120"/>
              </a:rPr>
              <a:t>short clips from one 15–20 minute Zoom conversation, in the series’ example</a:t>
            </a:r>
            <a:endParaRPr lang="en-US" sz="1400" dirty="0"/>
          </a:p>
        </p:txBody>
      </p:sp>
      <p:sp>
        <p:nvSpPr>
          <p:cNvPr id="7" name="Text 5"/>
          <p:cNvSpPr/>
          <p:nvPr/>
        </p:nvSpPr>
        <p:spPr>
          <a:xfrm>
            <a:off x="1066800" y="4225082"/>
            <a:ext cx="3348736"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8FA3B8"/>
                </a:solidFill>
                <a:latin typeface="IBM Plex Sans" pitchFamily="34" charset="0"/>
                <a:ea typeface="IBM Plex Sans" pitchFamily="34" charset="-122"/>
                <a:cs typeface="IBM Plex Sans" pitchFamily="34" charset="-120"/>
              </a:rPr>
              <a:t>Alternatives: Descript, or Riverside for podcasts</a:t>
            </a:r>
            <a:endParaRPr lang="en-US" sz="1200" dirty="0"/>
          </a:p>
        </p:txBody>
      </p:sp>
      <p:sp>
        <p:nvSpPr>
          <p:cNvPr id="8" name="Shape 6"/>
          <p:cNvSpPr/>
          <p:nvPr/>
        </p:nvSpPr>
        <p:spPr>
          <a:xfrm>
            <a:off x="4876800" y="1862386"/>
            <a:ext cx="6502400" cy="0"/>
          </a:xfrm>
          <a:prstGeom prst="line">
            <a:avLst/>
          </a:prstGeom>
          <a:noFill/>
          <a:ln w="6350">
            <a:solidFill>
              <a:srgbClr val="DDE2E8"/>
            </a:solidFill>
            <a:prstDash val="solid"/>
          </a:ln>
        </p:spPr>
      </p:sp>
      <p:sp>
        <p:nvSpPr>
          <p:cNvPr id="9" name="Text 7"/>
          <p:cNvSpPr/>
          <p:nvPr/>
        </p:nvSpPr>
        <p:spPr>
          <a:xfrm>
            <a:off x="4876800" y="2043361"/>
            <a:ext cx="431800" cy="279400"/>
          </a:xfrm>
          <a:prstGeom prst="rect">
            <a:avLst/>
          </a:prstGeom>
          <a:noFill/>
          <a:ln/>
        </p:spPr>
        <p:txBody>
          <a:bodyPr wrap="square" lIns="0" tIns="0" rIns="0" bIns="0" rtlCol="0" anchor="t">
            <a:normAutofit/>
          </a:bodyPr>
          <a:lstStyle/>
          <a:p>
            <a:pPr algn="l" indent="0" marL="0">
              <a:lnSpc>
                <a:spcPts val="2000"/>
              </a:lnSpc>
              <a:buNone/>
            </a:pPr>
            <a:r>
              <a:rPr lang="en-US" sz="2000" b="1" dirty="0">
                <a:solidFill>
                  <a:srgbClr val="0F8A6A"/>
                </a:solidFill>
                <a:latin typeface="Archivo" pitchFamily="34" charset="0"/>
                <a:ea typeface="Archivo" pitchFamily="34" charset="-122"/>
                <a:cs typeface="Archivo" pitchFamily="34" charset="-120"/>
              </a:rPr>
              <a:t>1</a:t>
            </a:r>
            <a:endParaRPr lang="en-US" sz="2000" dirty="0"/>
          </a:p>
        </p:txBody>
      </p:sp>
      <p:sp>
        <p:nvSpPr>
          <p:cNvPr id="10" name="Text 8"/>
          <p:cNvSpPr/>
          <p:nvPr/>
        </p:nvSpPr>
        <p:spPr>
          <a:xfrm>
            <a:off x="5410200" y="2043361"/>
            <a:ext cx="6148070" cy="57398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3202E"/>
                </a:solidFill>
                <a:latin typeface="IBM Plex Sans" pitchFamily="34" charset="0"/>
                <a:ea typeface="IBM Plex Sans" pitchFamily="34" charset="-122"/>
                <a:cs typeface="IBM Plex Sans" pitchFamily="34" charset="-120"/>
              </a:rPr>
              <a:t>Record a 10–15 minute Zoom interview with a local business owner, community leader, or nonprofit.</a:t>
            </a:r>
            <a:endParaRPr lang="en-US" sz="1600" dirty="0"/>
          </a:p>
        </p:txBody>
      </p:sp>
      <p:sp>
        <p:nvSpPr>
          <p:cNvPr id="11" name="Shape 9"/>
          <p:cNvSpPr/>
          <p:nvPr/>
        </p:nvSpPr>
        <p:spPr>
          <a:xfrm>
            <a:off x="4876800" y="2772916"/>
            <a:ext cx="6502400" cy="0"/>
          </a:xfrm>
          <a:prstGeom prst="line">
            <a:avLst/>
          </a:prstGeom>
          <a:noFill/>
          <a:ln w="6350">
            <a:solidFill>
              <a:srgbClr val="DDE2E8"/>
            </a:solidFill>
            <a:prstDash val="solid"/>
          </a:ln>
        </p:spPr>
      </p:sp>
      <p:sp>
        <p:nvSpPr>
          <p:cNvPr id="12" name="Text 10"/>
          <p:cNvSpPr/>
          <p:nvPr/>
        </p:nvSpPr>
        <p:spPr>
          <a:xfrm>
            <a:off x="4876800" y="2953891"/>
            <a:ext cx="431800" cy="279400"/>
          </a:xfrm>
          <a:prstGeom prst="rect">
            <a:avLst/>
          </a:prstGeom>
          <a:noFill/>
          <a:ln/>
        </p:spPr>
        <p:txBody>
          <a:bodyPr wrap="square" lIns="0" tIns="0" rIns="0" bIns="0" rtlCol="0" anchor="t">
            <a:normAutofit/>
          </a:bodyPr>
          <a:lstStyle/>
          <a:p>
            <a:pPr algn="l" indent="0" marL="0">
              <a:lnSpc>
                <a:spcPts val="2000"/>
              </a:lnSpc>
              <a:buNone/>
            </a:pPr>
            <a:r>
              <a:rPr lang="en-US" sz="2000" b="1" dirty="0">
                <a:solidFill>
                  <a:srgbClr val="0F8A6A"/>
                </a:solidFill>
                <a:latin typeface="Archivo" pitchFamily="34" charset="0"/>
                <a:ea typeface="Archivo" pitchFamily="34" charset="-122"/>
                <a:cs typeface="Archivo" pitchFamily="34" charset="-120"/>
              </a:rPr>
              <a:t>2</a:t>
            </a:r>
            <a:endParaRPr lang="en-US" sz="2000" dirty="0"/>
          </a:p>
        </p:txBody>
      </p:sp>
      <p:sp>
        <p:nvSpPr>
          <p:cNvPr id="13" name="Text 11"/>
          <p:cNvSpPr/>
          <p:nvPr/>
        </p:nvSpPr>
        <p:spPr>
          <a:xfrm>
            <a:off x="5410200" y="2953891"/>
            <a:ext cx="6148070" cy="29969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3202E"/>
                </a:solidFill>
                <a:latin typeface="IBM Plex Sans" pitchFamily="34" charset="0"/>
                <a:ea typeface="IBM Plex Sans" pitchFamily="34" charset="-122"/>
                <a:cs typeface="IBM Plex Sans" pitchFamily="34" charset="-120"/>
              </a:rPr>
              <a:t>Upload the recording, or paste a YouTube link.</a:t>
            </a:r>
            <a:endParaRPr lang="en-US" sz="1600" dirty="0"/>
          </a:p>
        </p:txBody>
      </p:sp>
      <p:sp>
        <p:nvSpPr>
          <p:cNvPr id="14" name="Shape 12"/>
          <p:cNvSpPr/>
          <p:nvPr/>
        </p:nvSpPr>
        <p:spPr>
          <a:xfrm>
            <a:off x="4876800" y="3409156"/>
            <a:ext cx="6502400" cy="0"/>
          </a:xfrm>
          <a:prstGeom prst="line">
            <a:avLst/>
          </a:prstGeom>
          <a:noFill/>
          <a:ln w="6350">
            <a:solidFill>
              <a:srgbClr val="DDE2E8"/>
            </a:solidFill>
            <a:prstDash val="solid"/>
          </a:ln>
        </p:spPr>
      </p:sp>
      <p:sp>
        <p:nvSpPr>
          <p:cNvPr id="15" name="Text 13"/>
          <p:cNvSpPr/>
          <p:nvPr/>
        </p:nvSpPr>
        <p:spPr>
          <a:xfrm>
            <a:off x="4876800" y="3590131"/>
            <a:ext cx="431800" cy="279400"/>
          </a:xfrm>
          <a:prstGeom prst="rect">
            <a:avLst/>
          </a:prstGeom>
          <a:noFill/>
          <a:ln/>
        </p:spPr>
        <p:txBody>
          <a:bodyPr wrap="square" lIns="0" tIns="0" rIns="0" bIns="0" rtlCol="0" anchor="t">
            <a:normAutofit/>
          </a:bodyPr>
          <a:lstStyle/>
          <a:p>
            <a:pPr algn="l" indent="0" marL="0">
              <a:lnSpc>
                <a:spcPts val="2000"/>
              </a:lnSpc>
              <a:buNone/>
            </a:pPr>
            <a:r>
              <a:rPr lang="en-US" sz="2000" b="1" dirty="0">
                <a:solidFill>
                  <a:srgbClr val="0F8A6A"/>
                </a:solidFill>
                <a:latin typeface="Archivo" pitchFamily="34" charset="0"/>
                <a:ea typeface="Archivo" pitchFamily="34" charset="-122"/>
                <a:cs typeface="Archivo" pitchFamily="34" charset="-120"/>
              </a:rPr>
              <a:t>3</a:t>
            </a:r>
            <a:endParaRPr lang="en-US" sz="2000" dirty="0"/>
          </a:p>
        </p:txBody>
      </p:sp>
      <p:sp>
        <p:nvSpPr>
          <p:cNvPr id="16" name="Text 14"/>
          <p:cNvSpPr/>
          <p:nvPr/>
        </p:nvSpPr>
        <p:spPr>
          <a:xfrm>
            <a:off x="5410200" y="3590131"/>
            <a:ext cx="6148070" cy="29969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3202E"/>
                </a:solidFill>
                <a:latin typeface="IBM Plex Sans" pitchFamily="34" charset="0"/>
                <a:ea typeface="IBM Plex Sans" pitchFamily="34" charset="-122"/>
                <a:cs typeface="IBM Plex Sans" pitchFamily="34" charset="-120"/>
              </a:rPr>
              <a:t>Click “Get clips in one click.” Each clip comes back with a score.</a:t>
            </a:r>
            <a:endParaRPr lang="en-US" sz="1600" dirty="0"/>
          </a:p>
        </p:txBody>
      </p:sp>
      <p:sp>
        <p:nvSpPr>
          <p:cNvPr id="17" name="Shape 15"/>
          <p:cNvSpPr/>
          <p:nvPr/>
        </p:nvSpPr>
        <p:spPr>
          <a:xfrm>
            <a:off x="4876800" y="4045396"/>
            <a:ext cx="6502400" cy="0"/>
          </a:xfrm>
          <a:prstGeom prst="line">
            <a:avLst/>
          </a:prstGeom>
          <a:noFill/>
          <a:ln w="6350">
            <a:solidFill>
              <a:srgbClr val="DDE2E8"/>
            </a:solidFill>
            <a:prstDash val="solid"/>
          </a:ln>
        </p:spPr>
      </p:sp>
      <p:sp>
        <p:nvSpPr>
          <p:cNvPr id="18" name="Shape 16"/>
          <p:cNvSpPr/>
          <p:nvPr/>
        </p:nvSpPr>
        <p:spPr>
          <a:xfrm>
            <a:off x="4876800" y="4681637"/>
            <a:ext cx="6502400" cy="0"/>
          </a:xfrm>
          <a:prstGeom prst="line">
            <a:avLst/>
          </a:prstGeom>
          <a:noFill/>
          <a:ln w="6350">
            <a:solidFill>
              <a:srgbClr val="DDE2E8"/>
            </a:solidFill>
            <a:prstDash val="solid"/>
          </a:ln>
        </p:spPr>
      </p:sp>
      <p:sp>
        <p:nvSpPr>
          <p:cNvPr id="19" name="Text 17"/>
          <p:cNvSpPr/>
          <p:nvPr/>
        </p:nvSpPr>
        <p:spPr>
          <a:xfrm>
            <a:off x="4876800" y="4226371"/>
            <a:ext cx="431800" cy="279400"/>
          </a:xfrm>
          <a:prstGeom prst="rect">
            <a:avLst/>
          </a:prstGeom>
          <a:noFill/>
          <a:ln/>
        </p:spPr>
        <p:txBody>
          <a:bodyPr wrap="square" lIns="0" tIns="0" rIns="0" bIns="0" rtlCol="0" anchor="t">
            <a:normAutofit/>
          </a:bodyPr>
          <a:lstStyle/>
          <a:p>
            <a:pPr algn="l" indent="0" marL="0">
              <a:lnSpc>
                <a:spcPts val="2000"/>
              </a:lnSpc>
              <a:buNone/>
            </a:pPr>
            <a:r>
              <a:rPr lang="en-US" sz="2000" b="1" dirty="0">
                <a:solidFill>
                  <a:srgbClr val="0F8A6A"/>
                </a:solidFill>
                <a:latin typeface="Archivo" pitchFamily="34" charset="0"/>
                <a:ea typeface="Archivo" pitchFamily="34" charset="-122"/>
                <a:cs typeface="Archivo" pitchFamily="34" charset="-120"/>
              </a:rPr>
              <a:t>4</a:t>
            </a:r>
            <a:endParaRPr lang="en-US" sz="2000" dirty="0"/>
          </a:p>
        </p:txBody>
      </p:sp>
      <p:sp>
        <p:nvSpPr>
          <p:cNvPr id="20" name="Text 18"/>
          <p:cNvSpPr/>
          <p:nvPr/>
        </p:nvSpPr>
        <p:spPr>
          <a:xfrm>
            <a:off x="5410200" y="4226371"/>
            <a:ext cx="6148070" cy="299690"/>
          </a:xfrm>
          <a:prstGeom prst="rect">
            <a:avLst/>
          </a:prstGeom>
          <a:noFill/>
          <a:ln/>
        </p:spPr>
        <p:txBody>
          <a:bodyPr wrap="square" lIns="0" tIns="0" rIns="0" bIns="0" rtlCol="0" anchor="t">
            <a:normAutofit/>
          </a:bodyPr>
          <a:lstStyle/>
          <a:p>
            <a:pPr algn="l" indent="0" marL="0">
              <a:lnSpc>
                <a:spcPts val="2160"/>
              </a:lnSpc>
              <a:buNone/>
            </a:pPr>
            <a:r>
              <a:rPr lang="en-US" sz="1600" dirty="0">
                <a:solidFill>
                  <a:srgbClr val="13202E"/>
                </a:solidFill>
                <a:latin typeface="IBM Plex Sans" pitchFamily="34" charset="0"/>
                <a:ea typeface="IBM Plex Sans" pitchFamily="34" charset="-122"/>
                <a:cs typeface="IBM Plex Sans" pitchFamily="34" charset="-120"/>
              </a:rPr>
              <a:t>Trim, add captions or B-roll, then schedule or download.</a:t>
            </a:r>
            <a:endParaRPr lang="en-US" sz="1600" dirty="0"/>
          </a:p>
        </p:txBody>
      </p:sp>
      <p:sp>
        <p:nvSpPr>
          <p:cNvPr id="21" name="Text 19"/>
          <p:cNvSpPr/>
          <p:nvPr/>
        </p:nvSpPr>
        <p:spPr>
          <a:xfrm>
            <a:off x="812800" y="5601990"/>
            <a:ext cx="10883392" cy="26541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0B2545"/>
                </a:solidFill>
                <a:latin typeface="IBM Plex Sans" pitchFamily="34" charset="0"/>
                <a:ea typeface="IBM Plex Sans" pitchFamily="34" charset="-122"/>
                <a:cs typeface="IBM Plex Sans" pitchFamily="34" charset="-120"/>
              </a:rPr>
              <a:t>Use your own content, or get the owner’s and your guest’s permission first.</a:t>
            </a:r>
            <a:endParaRPr lang="en-US" sz="1400" dirty="0"/>
          </a:p>
        </p:txBody>
      </p:sp>
      <p:sp>
        <p:nvSpPr>
          <p:cNvPr id="22" name="Text 20"/>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AI for Realtors</a:t>
            </a:r>
            <a:endParaRPr lang="en-US" sz="1200" dirty="0"/>
          </a:p>
        </p:txBody>
      </p:sp>
      <p:sp>
        <p:nvSpPr>
          <p:cNvPr id="23" name="Text 21"/>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PART 4 · CLIP, CREATE, CONVERT</a:t>
            </a:r>
            <a:endParaRPr lang="en-US" sz="1200" dirty="0"/>
          </a:p>
        </p:txBody>
      </p:sp>
      <p:sp>
        <p:nvSpPr>
          <p:cNvPr id="3" name="Text 1"/>
          <p:cNvSpPr/>
          <p:nvPr/>
        </p:nvSpPr>
        <p:spPr>
          <a:xfrm>
            <a:off x="812800" y="1127720"/>
            <a:ext cx="10883392" cy="452090"/>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0B2545"/>
                </a:solidFill>
                <a:latin typeface="Archivo" pitchFamily="34" charset="0"/>
                <a:ea typeface="Archivo" pitchFamily="34" charset="-122"/>
                <a:cs typeface="Archivo" pitchFamily="34" charset="-120"/>
              </a:rPr>
              <a:t>HeyGen: your digital twin</a:t>
            </a:r>
            <a:endParaRPr lang="en-US" sz="3200" dirty="0"/>
          </a:p>
        </p:txBody>
      </p:sp>
      <p:sp>
        <p:nvSpPr>
          <p:cNvPr id="4" name="Shape 2"/>
          <p:cNvSpPr/>
          <p:nvPr/>
        </p:nvSpPr>
        <p:spPr>
          <a:xfrm>
            <a:off x="812800" y="1862386"/>
            <a:ext cx="4387255" cy="0"/>
          </a:xfrm>
          <a:prstGeom prst="line">
            <a:avLst/>
          </a:prstGeom>
          <a:noFill/>
          <a:ln w="6350">
            <a:solidFill>
              <a:srgbClr val="DDE2E8"/>
            </a:solidFill>
            <a:prstDash val="solid"/>
          </a:ln>
        </p:spPr>
      </p:sp>
      <p:sp>
        <p:nvSpPr>
          <p:cNvPr id="5" name="Text 3"/>
          <p:cNvSpPr/>
          <p:nvPr/>
        </p:nvSpPr>
        <p:spPr>
          <a:xfrm>
            <a:off x="812800" y="1992561"/>
            <a:ext cx="451887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LOOK AT THE LENS</a:t>
            </a:r>
            <a:endParaRPr lang="en-US" sz="1200" dirty="0"/>
          </a:p>
        </p:txBody>
      </p:sp>
      <p:sp>
        <p:nvSpPr>
          <p:cNvPr id="6" name="Text 4"/>
          <p:cNvSpPr/>
          <p:nvPr/>
        </p:nvSpPr>
        <p:spPr>
          <a:xfrm>
            <a:off x="812800" y="2231281"/>
            <a:ext cx="4518872"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Put the script right below your camera. Your eyeline becomes the avatar’s.</a:t>
            </a:r>
            <a:endParaRPr lang="en-US" sz="1400" dirty="0"/>
          </a:p>
        </p:txBody>
      </p:sp>
      <p:sp>
        <p:nvSpPr>
          <p:cNvPr id="7" name="Shape 5"/>
          <p:cNvSpPr/>
          <p:nvPr/>
        </p:nvSpPr>
        <p:spPr>
          <a:xfrm>
            <a:off x="812800" y="2841476"/>
            <a:ext cx="4387255" cy="0"/>
          </a:xfrm>
          <a:prstGeom prst="line">
            <a:avLst/>
          </a:prstGeom>
          <a:noFill/>
          <a:ln w="6350">
            <a:solidFill>
              <a:srgbClr val="DDE2E8"/>
            </a:solidFill>
            <a:prstDash val="solid"/>
          </a:ln>
        </p:spPr>
      </p:sp>
      <p:sp>
        <p:nvSpPr>
          <p:cNvPr id="8" name="Text 6"/>
          <p:cNvSpPr/>
          <p:nvPr/>
        </p:nvSpPr>
        <p:spPr>
          <a:xfrm>
            <a:off x="812800" y="2971651"/>
            <a:ext cx="451887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AUDIO MAKES OR BREAKS IT</a:t>
            </a:r>
            <a:endParaRPr lang="en-US" sz="1200" dirty="0"/>
          </a:p>
        </p:txBody>
      </p:sp>
      <p:sp>
        <p:nvSpPr>
          <p:cNvPr id="9" name="Text 7"/>
          <p:cNvSpPr/>
          <p:nvPr/>
        </p:nvSpPr>
        <p:spPr>
          <a:xfrm>
            <a:off x="812800" y="3210371"/>
            <a:ext cx="4518872"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Use an external mic, or record a phone voice memo and attach it.</a:t>
            </a:r>
            <a:endParaRPr lang="en-US" sz="1400" dirty="0"/>
          </a:p>
        </p:txBody>
      </p:sp>
      <p:sp>
        <p:nvSpPr>
          <p:cNvPr id="10" name="Shape 8"/>
          <p:cNvSpPr/>
          <p:nvPr/>
        </p:nvSpPr>
        <p:spPr>
          <a:xfrm>
            <a:off x="812800" y="3820567"/>
            <a:ext cx="4387255" cy="0"/>
          </a:xfrm>
          <a:prstGeom prst="line">
            <a:avLst/>
          </a:prstGeom>
          <a:noFill/>
          <a:ln w="6350">
            <a:solidFill>
              <a:srgbClr val="DDE2E8"/>
            </a:solidFill>
            <a:prstDash val="solid"/>
          </a:ln>
        </p:spPr>
      </p:sp>
      <p:sp>
        <p:nvSpPr>
          <p:cNvPr id="11" name="Shape 9"/>
          <p:cNvSpPr/>
          <p:nvPr/>
        </p:nvSpPr>
        <p:spPr>
          <a:xfrm>
            <a:off x="812800" y="4799657"/>
            <a:ext cx="4387255" cy="0"/>
          </a:xfrm>
          <a:prstGeom prst="line">
            <a:avLst/>
          </a:prstGeom>
          <a:noFill/>
          <a:ln w="6350">
            <a:solidFill>
              <a:srgbClr val="DDE2E8"/>
            </a:solidFill>
            <a:prstDash val="solid"/>
          </a:ln>
        </p:spPr>
      </p:sp>
      <p:sp>
        <p:nvSpPr>
          <p:cNvPr id="12" name="Text 10"/>
          <p:cNvSpPr/>
          <p:nvPr/>
        </p:nvSpPr>
        <p:spPr>
          <a:xfrm>
            <a:off x="812800" y="3950742"/>
            <a:ext cx="451887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THE WORDS DON’T MATTER</a:t>
            </a:r>
            <a:endParaRPr lang="en-US" sz="1200" dirty="0"/>
          </a:p>
        </p:txBody>
      </p:sp>
      <p:sp>
        <p:nvSpPr>
          <p:cNvPr id="13" name="Text 11"/>
          <p:cNvSpPr/>
          <p:nvPr/>
        </p:nvSpPr>
        <p:spPr>
          <a:xfrm>
            <a:off x="812800" y="4189462"/>
            <a:ext cx="4518872"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It’s learning your voice, cadence, and mannerisms, not your script.</a:t>
            </a:r>
            <a:endParaRPr lang="en-US" sz="1400" dirty="0"/>
          </a:p>
        </p:txBody>
      </p:sp>
      <p:sp>
        <p:nvSpPr>
          <p:cNvPr id="14" name="Shape 12"/>
          <p:cNvSpPr/>
          <p:nvPr/>
        </p:nvSpPr>
        <p:spPr>
          <a:xfrm>
            <a:off x="5504855" y="1859211"/>
            <a:ext cx="5874345" cy="2943622"/>
          </a:xfrm>
          <a:prstGeom prst="roundRect">
            <a:avLst>
              <a:gd name="adj" fmla="val 4314"/>
            </a:avLst>
          </a:prstGeom>
          <a:solidFill>
            <a:srgbClr val="13202E"/>
          </a:solidFill>
          <a:ln/>
        </p:spPr>
      </p:sp>
      <p:sp>
        <p:nvSpPr>
          <p:cNvPr id="15" name="Text 13"/>
          <p:cNvSpPr/>
          <p:nvPr/>
        </p:nvSpPr>
        <p:spPr>
          <a:xfrm>
            <a:off x="5809655" y="2164011"/>
            <a:ext cx="542268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CC9A7"/>
                </a:solidFill>
                <a:latin typeface="IBM Plex Mono" pitchFamily="34" charset="0"/>
                <a:ea typeface="IBM Plex Mono" pitchFamily="34" charset="-122"/>
                <a:cs typeface="IBM Plex Mono" pitchFamily="34" charset="-120"/>
              </a:rPr>
              <a:t>THEN, SCRIPTS FROM CHATGPT</a:t>
            </a:r>
            <a:endParaRPr lang="en-US" sz="1200" dirty="0"/>
          </a:p>
        </p:txBody>
      </p:sp>
      <p:sp>
        <p:nvSpPr>
          <p:cNvPr id="16" name="Text 14"/>
          <p:cNvSpPr/>
          <p:nvPr/>
        </p:nvSpPr>
        <p:spPr>
          <a:xfrm>
            <a:off x="5809655" y="2504331"/>
            <a:ext cx="5422688" cy="1244600"/>
          </a:xfrm>
          <a:prstGeom prst="rect">
            <a:avLst/>
          </a:prstGeom>
          <a:noFill/>
          <a:ln/>
        </p:spPr>
        <p:txBody>
          <a:bodyPr wrap="square" lIns="0" tIns="0" rIns="0" bIns="0" rtlCol="0" anchor="t">
            <a:normAutofit/>
          </a:bodyPr>
          <a:lstStyle/>
          <a:p>
            <a:pPr algn="l" indent="0" marL="0">
              <a:lnSpc>
                <a:spcPts val="2400"/>
              </a:lnSpc>
              <a:buNone/>
            </a:pPr>
            <a:r>
              <a:rPr lang="en-US" sz="1600" dirty="0">
                <a:solidFill>
                  <a:srgbClr val="E6EBF1"/>
                </a:solidFill>
                <a:latin typeface="IBM Plex Mono" pitchFamily="34" charset="0"/>
                <a:ea typeface="IBM Plex Mono" pitchFamily="34" charset="-122"/>
                <a:cs typeface="IBM Plex Mono" pitchFamily="34" charset="-120"/>
              </a:rPr>
              <a:t>Give me 30 short video scripts for the next 30 days about </a:t>
            </a:r>
            <a:r>
              <a:rPr lang="en-US" sz="1600" dirty="0">
                <a:solidFill>
                  <a:srgbClr val="FFD54A"/>
                </a:solidFill>
                <a:latin typeface="IBM Plex Mono" pitchFamily="34" charset="0"/>
                <a:ea typeface="IBM Plex Mono" pitchFamily="34" charset="-122"/>
                <a:cs typeface="IBM Plex Mono" pitchFamily="34" charset="-120"/>
              </a:rPr>
              <a:t>[local events]</a:t>
            </a:r>
            <a:r>
              <a:rPr lang="en-US" sz="1600" dirty="0">
                <a:solidFill>
                  <a:srgbClr val="E6EBF1"/>
                </a:solidFill>
                <a:latin typeface="IBM Plex Mono" pitchFamily="34" charset="0"/>
                <a:ea typeface="IBM Plex Mono" pitchFamily="34" charset="-122"/>
                <a:cs typeface="IBM Plex Mono" pitchFamily="34" charset="-120"/>
              </a:rPr>
              <a:t>, </a:t>
            </a:r>
            <a:r>
              <a:rPr lang="en-US" sz="1600" dirty="0">
                <a:solidFill>
                  <a:srgbClr val="FFD54A"/>
                </a:solidFill>
                <a:latin typeface="IBM Plex Mono" pitchFamily="34" charset="0"/>
                <a:ea typeface="IBM Plex Mono" pitchFamily="34" charset="-122"/>
                <a:cs typeface="IBM Plex Mono" pitchFamily="34" charset="-120"/>
              </a:rPr>
              <a:t>[our market]</a:t>
            </a:r>
            <a:r>
              <a:rPr lang="en-US" sz="1600" dirty="0">
                <a:solidFill>
                  <a:srgbClr val="E6EBF1"/>
                </a:solidFill>
                <a:latin typeface="IBM Plex Mono" pitchFamily="34" charset="0"/>
                <a:ea typeface="IBM Plex Mono" pitchFamily="34" charset="-122"/>
                <a:cs typeface="IBM Plex Mono" pitchFamily="34" charset="-120"/>
              </a:rPr>
              <a:t>, and </a:t>
            </a:r>
            <a:r>
              <a:rPr lang="en-US" sz="1600" dirty="0">
                <a:solidFill>
                  <a:srgbClr val="FFD54A"/>
                </a:solidFill>
                <a:latin typeface="IBM Plex Mono" pitchFamily="34" charset="0"/>
                <a:ea typeface="IBM Plex Mono" pitchFamily="34" charset="-122"/>
                <a:cs typeface="IBM Plex Mono" pitchFamily="34" charset="-120"/>
              </a:rPr>
              <a:t>[home maintenance tips]</a:t>
            </a:r>
            <a:r>
              <a:rPr lang="en-US" sz="1600" dirty="0">
                <a:solidFill>
                  <a:srgbClr val="E6EBF1"/>
                </a:solidFill>
                <a:latin typeface="IBM Plex Mono" pitchFamily="34" charset="0"/>
                <a:ea typeface="IBM Plex Mono" pitchFamily="34" charset="-122"/>
                <a:cs typeface="IBM Plex Mono" pitchFamily="34" charset="-120"/>
              </a:rPr>
              <a:t>. About 30 seconds each, in my voice.</a:t>
            </a:r>
            <a:endParaRPr lang="en-US" sz="1600" dirty="0"/>
          </a:p>
        </p:txBody>
      </p:sp>
      <p:sp>
        <p:nvSpPr>
          <p:cNvPr id="17" name="Text 15"/>
          <p:cNvSpPr/>
          <p:nvPr/>
        </p:nvSpPr>
        <p:spPr>
          <a:xfrm>
            <a:off x="5809655" y="4292302"/>
            <a:ext cx="5422688"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8FA3B8"/>
                </a:solidFill>
                <a:latin typeface="IBM Plex Sans" pitchFamily="34" charset="0"/>
                <a:ea typeface="IBM Plex Sans" pitchFamily="34" charset="-122"/>
                <a:cs typeface="IBM Plex Sans" pitchFamily="34" charset="-120"/>
              </a:rPr>
              <a:t>Paste a script into HeyGen, pick your avatar, and generate.</a:t>
            </a:r>
            <a:endParaRPr lang="en-US" sz="1200" dirty="0"/>
          </a:p>
        </p:txBody>
      </p:sp>
      <p:sp>
        <p:nvSpPr>
          <p:cNvPr id="18" name="Text 16"/>
          <p:cNvSpPr/>
          <p:nvPr/>
        </p:nvSpPr>
        <p:spPr>
          <a:xfrm>
            <a:off x="812800" y="5601990"/>
            <a:ext cx="10883392" cy="26541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0B2545"/>
                </a:solidFill>
                <a:latin typeface="IBM Plex Sans" pitchFamily="34" charset="0"/>
                <a:ea typeface="IBM Plex Sans" pitchFamily="34" charset="-122"/>
                <a:cs typeface="IBM Plex Sans" pitchFamily="34" charset="-120"/>
              </a:rPr>
              <a:t>Only your own likeness. Label AI-generated video where your platform or brokerage requires it.</a:t>
            </a:r>
            <a:endParaRPr lang="en-US" sz="1400" dirty="0"/>
          </a:p>
        </p:txBody>
      </p:sp>
      <p:sp>
        <p:nvSpPr>
          <p:cNvPr id="19" name="Text 17"/>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AI for Realtors</a:t>
            </a:r>
            <a:endParaRPr lang="en-US" sz="1200" dirty="0"/>
          </a:p>
        </p:txBody>
      </p:sp>
      <p:sp>
        <p:nvSpPr>
          <p:cNvPr id="20" name="Text 18"/>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6438"/>
          </a:xfrm>
          <a:prstGeom prst="rect">
            <a:avLst/>
          </a:prstGeom>
          <a:noFill/>
          <a:ln/>
        </p:spPr>
        <p:txBody>
          <a:bodyPr wrap="square" lIns="0" tIns="0" rIns="0" bIns="0" rtlCol="0" anchor="t">
            <a:normAutofit/>
          </a:bodyPr>
          <a:lstStyle/>
          <a:p>
            <a:pPr algn="l" indent="0" marL="0">
              <a:lnSpc>
                <a:spcPts val="1675"/>
              </a:lnSpc>
              <a:buNone/>
            </a:pPr>
            <a:r>
              <a:rPr lang="en-US" sz="1196" b="1" spc="150" kern="0" dirty="0">
                <a:solidFill>
                  <a:srgbClr val="0F8A6A"/>
                </a:solidFill>
                <a:latin typeface="IBM Plex Sans" pitchFamily="34" charset="0"/>
                <a:ea typeface="IBM Plex Sans" pitchFamily="34" charset="-122"/>
                <a:cs typeface="IBM Plex Sans" pitchFamily="34" charset="-120"/>
              </a:rPr>
              <a:t>BEFORE YOU POST</a:t>
            </a:r>
            <a:endParaRPr lang="en-US" sz="1196" dirty="0"/>
          </a:p>
        </p:txBody>
      </p:sp>
      <p:sp>
        <p:nvSpPr>
          <p:cNvPr id="3" name="Text 1"/>
          <p:cNvSpPr/>
          <p:nvPr/>
        </p:nvSpPr>
        <p:spPr>
          <a:xfrm>
            <a:off x="812800" y="1125438"/>
            <a:ext cx="10883392" cy="447427"/>
          </a:xfrm>
          <a:prstGeom prst="rect">
            <a:avLst/>
          </a:prstGeom>
          <a:noFill/>
          <a:ln/>
        </p:spPr>
        <p:txBody>
          <a:bodyPr wrap="square" lIns="0" tIns="0" rIns="0" bIns="0" rtlCol="0" anchor="t">
            <a:normAutofit/>
          </a:bodyPr>
          <a:lstStyle/>
          <a:p>
            <a:pPr algn="l" indent="0" marL="0">
              <a:lnSpc>
                <a:spcPts val="3318"/>
              </a:lnSpc>
              <a:buNone/>
            </a:pPr>
            <a:r>
              <a:rPr lang="en-US" sz="3160" b="1" spc="-50" kern="0" dirty="0">
                <a:solidFill>
                  <a:srgbClr val="0B2545"/>
                </a:solidFill>
                <a:latin typeface="Archivo" pitchFamily="34" charset="0"/>
                <a:ea typeface="Archivo" pitchFamily="34" charset="-122"/>
                <a:cs typeface="Archivo" pitchFamily="34" charset="-120"/>
              </a:rPr>
              <a:t>Guardrails for every draft</a:t>
            </a:r>
            <a:endParaRPr lang="en-US" sz="3160" dirty="0"/>
          </a:p>
        </p:txBody>
      </p:sp>
      <p:sp>
        <p:nvSpPr>
          <p:cNvPr id="4" name="Shape 2"/>
          <p:cNvSpPr/>
          <p:nvPr/>
        </p:nvSpPr>
        <p:spPr>
          <a:xfrm>
            <a:off x="812800" y="1855440"/>
            <a:ext cx="10566400" cy="0"/>
          </a:xfrm>
          <a:prstGeom prst="line">
            <a:avLst/>
          </a:prstGeom>
          <a:noFill/>
          <a:ln w="6350">
            <a:solidFill>
              <a:srgbClr val="DDE2E8"/>
            </a:solidFill>
            <a:prstDash val="solid"/>
          </a:ln>
        </p:spPr>
      </p:sp>
      <p:sp>
        <p:nvSpPr>
          <p:cNvPr id="5" name="Text 3"/>
          <p:cNvSpPr/>
          <p:nvPr/>
        </p:nvSpPr>
        <p:spPr>
          <a:xfrm>
            <a:off x="812800" y="2011015"/>
            <a:ext cx="2485390"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Fair Housing</a:t>
            </a:r>
            <a:endParaRPr lang="en-US" sz="2000" dirty="0"/>
          </a:p>
        </p:txBody>
      </p:sp>
      <p:sp>
        <p:nvSpPr>
          <p:cNvPr id="6" name="Text 4"/>
          <p:cNvSpPr/>
          <p:nvPr/>
        </p:nvSpPr>
        <p:spPr>
          <a:xfrm>
            <a:off x="3530600" y="2049115"/>
            <a:ext cx="8084058"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Market the home and buyer needs, never demographics. Avoid phrases like “family-friendly neighborhood” or “safe area.”</a:t>
            </a:r>
            <a:endParaRPr lang="en-US" sz="1400" dirty="0"/>
          </a:p>
        </p:txBody>
      </p:sp>
      <p:sp>
        <p:nvSpPr>
          <p:cNvPr id="7" name="Shape 5"/>
          <p:cNvSpPr/>
          <p:nvPr/>
        </p:nvSpPr>
        <p:spPr>
          <a:xfrm>
            <a:off x="812800" y="2675731"/>
            <a:ext cx="10566400" cy="0"/>
          </a:xfrm>
          <a:prstGeom prst="line">
            <a:avLst/>
          </a:prstGeom>
          <a:noFill/>
          <a:ln w="6350">
            <a:solidFill>
              <a:srgbClr val="DDE2E8"/>
            </a:solidFill>
            <a:prstDash val="solid"/>
          </a:ln>
        </p:spPr>
      </p:sp>
      <p:sp>
        <p:nvSpPr>
          <p:cNvPr id="8" name="Text 6"/>
          <p:cNvSpPr/>
          <p:nvPr/>
        </p:nvSpPr>
        <p:spPr>
          <a:xfrm>
            <a:off x="812800" y="2831306"/>
            <a:ext cx="2485390"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Privacy</a:t>
            </a:r>
            <a:endParaRPr lang="en-US" sz="2000" dirty="0"/>
          </a:p>
        </p:txBody>
      </p:sp>
      <p:sp>
        <p:nvSpPr>
          <p:cNvPr id="9" name="Text 7"/>
          <p:cNvSpPr/>
          <p:nvPr/>
        </p:nvSpPr>
        <p:spPr>
          <a:xfrm>
            <a:off x="3530600" y="2869406"/>
            <a:ext cx="8084058" cy="50542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Never paste client SSNs, financials, or contract PDFs. Connect only accounts your brokerage allows.</a:t>
            </a:r>
            <a:endParaRPr lang="en-US" sz="1400" dirty="0"/>
          </a:p>
        </p:txBody>
      </p:sp>
      <p:sp>
        <p:nvSpPr>
          <p:cNvPr id="10" name="Shape 8"/>
          <p:cNvSpPr/>
          <p:nvPr/>
        </p:nvSpPr>
        <p:spPr>
          <a:xfrm>
            <a:off x="812800" y="3496022"/>
            <a:ext cx="10566400" cy="0"/>
          </a:xfrm>
          <a:prstGeom prst="line">
            <a:avLst/>
          </a:prstGeom>
          <a:noFill/>
          <a:ln w="6350">
            <a:solidFill>
              <a:srgbClr val="DDE2E8"/>
            </a:solidFill>
            <a:prstDash val="solid"/>
          </a:ln>
        </p:spPr>
      </p:sp>
      <p:sp>
        <p:nvSpPr>
          <p:cNvPr id="11" name="Text 9"/>
          <p:cNvSpPr/>
          <p:nvPr/>
        </p:nvSpPr>
        <p:spPr>
          <a:xfrm>
            <a:off x="812800" y="3651597"/>
            <a:ext cx="2485390"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Numbers</a:t>
            </a:r>
            <a:endParaRPr lang="en-US" sz="2000" dirty="0"/>
          </a:p>
        </p:txBody>
      </p:sp>
      <p:sp>
        <p:nvSpPr>
          <p:cNvPr id="12" name="Text 10"/>
          <p:cNvSpPr/>
          <p:nvPr/>
        </p:nvSpPr>
        <p:spPr>
          <a:xfrm>
            <a:off x="3530600" y="3689697"/>
            <a:ext cx="8084058"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AI market data is directional. Verify prices, comps, and square footage against your MLS.</a:t>
            </a:r>
            <a:endParaRPr lang="en-US" sz="1400" dirty="0"/>
          </a:p>
        </p:txBody>
      </p:sp>
      <p:sp>
        <p:nvSpPr>
          <p:cNvPr id="13" name="Shape 11"/>
          <p:cNvSpPr/>
          <p:nvPr/>
        </p:nvSpPr>
        <p:spPr>
          <a:xfrm>
            <a:off x="812800" y="4081760"/>
            <a:ext cx="10566400" cy="0"/>
          </a:xfrm>
          <a:prstGeom prst="line">
            <a:avLst/>
          </a:prstGeom>
          <a:noFill/>
          <a:ln w="6350">
            <a:solidFill>
              <a:srgbClr val="DDE2E8"/>
            </a:solidFill>
            <a:prstDash val="solid"/>
          </a:ln>
        </p:spPr>
      </p:sp>
      <p:sp>
        <p:nvSpPr>
          <p:cNvPr id="14" name="Text 12"/>
          <p:cNvSpPr/>
          <p:nvPr/>
        </p:nvSpPr>
        <p:spPr>
          <a:xfrm>
            <a:off x="812800" y="4237335"/>
            <a:ext cx="2485390"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Media</a:t>
            </a:r>
            <a:endParaRPr lang="en-US" sz="2000" dirty="0"/>
          </a:p>
        </p:txBody>
      </p:sp>
      <p:sp>
        <p:nvSpPr>
          <p:cNvPr id="15" name="Text 13"/>
          <p:cNvSpPr/>
          <p:nvPr/>
        </p:nvSpPr>
        <p:spPr>
          <a:xfrm>
            <a:off x="3530600" y="4275435"/>
            <a:ext cx="8084058"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Disclose virtually staged or AI-edited photos per MLS rules. Label AI avatar video where required.</a:t>
            </a:r>
            <a:endParaRPr lang="en-US" sz="1400" dirty="0"/>
          </a:p>
        </p:txBody>
      </p:sp>
      <p:sp>
        <p:nvSpPr>
          <p:cNvPr id="16" name="Shape 14"/>
          <p:cNvSpPr/>
          <p:nvPr/>
        </p:nvSpPr>
        <p:spPr>
          <a:xfrm>
            <a:off x="812800" y="4667448"/>
            <a:ext cx="10566400" cy="0"/>
          </a:xfrm>
          <a:prstGeom prst="line">
            <a:avLst/>
          </a:prstGeom>
          <a:noFill/>
          <a:ln w="6350">
            <a:solidFill>
              <a:srgbClr val="DDE2E8"/>
            </a:solidFill>
            <a:prstDash val="solid"/>
          </a:ln>
        </p:spPr>
      </p:sp>
      <p:sp>
        <p:nvSpPr>
          <p:cNvPr id="17" name="Text 15"/>
          <p:cNvSpPr/>
          <p:nvPr/>
        </p:nvSpPr>
        <p:spPr>
          <a:xfrm>
            <a:off x="812800" y="4823023"/>
            <a:ext cx="2485390"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Permission</a:t>
            </a:r>
            <a:endParaRPr lang="en-US" sz="2000" dirty="0"/>
          </a:p>
        </p:txBody>
      </p:sp>
      <p:sp>
        <p:nvSpPr>
          <p:cNvPr id="18" name="Text 16"/>
          <p:cNvSpPr/>
          <p:nvPr/>
        </p:nvSpPr>
        <p:spPr>
          <a:xfrm>
            <a:off x="3530600" y="4861123"/>
            <a:ext cx="8084058"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Use your own content. Get the owner’s and your guests’ OK before you clip it.</a:t>
            </a:r>
            <a:endParaRPr lang="en-US" sz="1400" dirty="0"/>
          </a:p>
        </p:txBody>
      </p:sp>
      <p:sp>
        <p:nvSpPr>
          <p:cNvPr id="19" name="Shape 17"/>
          <p:cNvSpPr/>
          <p:nvPr/>
        </p:nvSpPr>
        <p:spPr>
          <a:xfrm>
            <a:off x="812800" y="5253137"/>
            <a:ext cx="10566400" cy="0"/>
          </a:xfrm>
          <a:prstGeom prst="line">
            <a:avLst/>
          </a:prstGeom>
          <a:noFill/>
          <a:ln w="6350">
            <a:solidFill>
              <a:srgbClr val="DDE2E8"/>
            </a:solidFill>
            <a:prstDash val="solid"/>
          </a:ln>
        </p:spPr>
      </p:sp>
      <p:sp>
        <p:nvSpPr>
          <p:cNvPr id="20" name="Shape 18"/>
          <p:cNvSpPr/>
          <p:nvPr/>
        </p:nvSpPr>
        <p:spPr>
          <a:xfrm>
            <a:off x="812800" y="5838825"/>
            <a:ext cx="10566400" cy="0"/>
          </a:xfrm>
          <a:prstGeom prst="line">
            <a:avLst/>
          </a:prstGeom>
          <a:noFill/>
          <a:ln w="6350">
            <a:solidFill>
              <a:srgbClr val="DDE2E8"/>
            </a:solidFill>
            <a:prstDash val="solid"/>
          </a:ln>
        </p:spPr>
      </p:sp>
      <p:sp>
        <p:nvSpPr>
          <p:cNvPr id="21" name="Text 19"/>
          <p:cNvSpPr/>
          <p:nvPr/>
        </p:nvSpPr>
        <p:spPr>
          <a:xfrm>
            <a:off x="812800" y="5408712"/>
            <a:ext cx="2485390"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Ownership</a:t>
            </a:r>
            <a:endParaRPr lang="en-US" sz="2000" dirty="0"/>
          </a:p>
        </p:txBody>
      </p:sp>
      <p:sp>
        <p:nvSpPr>
          <p:cNvPr id="22" name="Text 20"/>
          <p:cNvSpPr/>
          <p:nvPr/>
        </p:nvSpPr>
        <p:spPr>
          <a:xfrm>
            <a:off x="3530600" y="5446812"/>
            <a:ext cx="8084058"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3202E"/>
                </a:solidFill>
                <a:latin typeface="IBM Plex Sans" pitchFamily="34" charset="0"/>
                <a:ea typeface="IBM Plex Sans" pitchFamily="34" charset="-122"/>
                <a:cs typeface="IBM Plex Sans" pitchFamily="34" charset="-120"/>
              </a:rPr>
              <a:t>You own what you publish. AI drafts; you review, edit, and approve.</a:t>
            </a:r>
            <a:endParaRPr lang="en-US" sz="1400" dirty="0"/>
          </a:p>
        </p:txBody>
      </p:sp>
      <p:sp>
        <p:nvSpPr>
          <p:cNvPr id="23" name="Text 21"/>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AI for Realtors</a:t>
            </a:r>
            <a:endParaRPr lang="en-US" sz="1200" dirty="0"/>
          </a:p>
        </p:txBody>
      </p:sp>
      <p:sp>
        <p:nvSpPr>
          <p:cNvPr id="24" name="Text 2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17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MAKE IT STICK</a:t>
            </a:r>
            <a:endParaRPr lang="en-US" sz="1200" dirty="0"/>
          </a:p>
        </p:txBody>
      </p:sp>
      <p:sp>
        <p:nvSpPr>
          <p:cNvPr id="3" name="Text 1"/>
          <p:cNvSpPr/>
          <p:nvPr/>
        </p:nvSpPr>
        <p:spPr>
          <a:xfrm>
            <a:off x="812800" y="1127720"/>
            <a:ext cx="10883392" cy="452090"/>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0B2545"/>
                </a:solidFill>
                <a:latin typeface="Archivo" pitchFamily="34" charset="0"/>
                <a:ea typeface="Archivo" pitchFamily="34" charset="-122"/>
                <a:cs typeface="Archivo" pitchFamily="34" charset="-120"/>
              </a:rPr>
              <a:t>Your 30-day plan</a:t>
            </a:r>
            <a:endParaRPr lang="en-US" sz="3200" dirty="0"/>
          </a:p>
        </p:txBody>
      </p:sp>
      <p:sp>
        <p:nvSpPr>
          <p:cNvPr id="4" name="Shape 2"/>
          <p:cNvSpPr/>
          <p:nvPr/>
        </p:nvSpPr>
        <p:spPr>
          <a:xfrm>
            <a:off x="815975" y="1862386"/>
            <a:ext cx="2482850" cy="2158901"/>
          </a:xfrm>
          <a:prstGeom prst="roundRect">
            <a:avLst>
              <a:gd name="adj" fmla="val 5736"/>
            </a:avLst>
          </a:prstGeom>
          <a:solidFill>
            <a:srgbClr val="FCFCFD"/>
          </a:solidFill>
          <a:ln w="6350">
            <a:solidFill>
              <a:srgbClr val="DDE2E8"/>
            </a:solidFill>
            <a:prstDash val="solid"/>
          </a:ln>
        </p:spPr>
      </p:sp>
      <p:sp>
        <p:nvSpPr>
          <p:cNvPr id="5" name="Text 3"/>
          <p:cNvSpPr/>
          <p:nvPr/>
        </p:nvSpPr>
        <p:spPr>
          <a:xfrm>
            <a:off x="1073150" y="2119561"/>
            <a:ext cx="202755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WEEK 1</a:t>
            </a:r>
            <a:endParaRPr lang="en-US" sz="1200" dirty="0"/>
          </a:p>
        </p:txBody>
      </p:sp>
      <p:sp>
        <p:nvSpPr>
          <p:cNvPr id="6" name="Text 4"/>
          <p:cNvSpPr/>
          <p:nvPr/>
        </p:nvSpPr>
        <p:spPr>
          <a:xfrm>
            <a:off x="1073150" y="2409081"/>
            <a:ext cx="2027555" cy="5842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Personalize + connect</a:t>
            </a:r>
            <a:endParaRPr lang="en-US" sz="2000" dirty="0"/>
          </a:p>
        </p:txBody>
      </p:sp>
      <p:sp>
        <p:nvSpPr>
          <p:cNvPr id="7" name="Text 5"/>
          <p:cNvSpPr/>
          <p:nvPr/>
        </p:nvSpPr>
        <p:spPr>
          <a:xfrm>
            <a:off x="1073150" y="3044081"/>
            <a:ext cx="202755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Fill in your profile, connect your apps, and decide on a paid plan.</a:t>
            </a:r>
            <a:endParaRPr lang="en-US" sz="1400" dirty="0"/>
          </a:p>
        </p:txBody>
      </p:sp>
      <p:sp>
        <p:nvSpPr>
          <p:cNvPr id="8" name="Shape 6"/>
          <p:cNvSpPr/>
          <p:nvPr/>
        </p:nvSpPr>
        <p:spPr>
          <a:xfrm>
            <a:off x="3508375" y="1862386"/>
            <a:ext cx="2482850" cy="2158901"/>
          </a:xfrm>
          <a:prstGeom prst="roundRect">
            <a:avLst>
              <a:gd name="adj" fmla="val 5736"/>
            </a:avLst>
          </a:prstGeom>
          <a:solidFill>
            <a:srgbClr val="FCFCFD"/>
          </a:solidFill>
          <a:ln w="6350">
            <a:solidFill>
              <a:srgbClr val="DDE2E8"/>
            </a:solidFill>
            <a:prstDash val="solid"/>
          </a:ln>
        </p:spPr>
      </p:sp>
      <p:sp>
        <p:nvSpPr>
          <p:cNvPr id="9" name="Text 7"/>
          <p:cNvSpPr/>
          <p:nvPr/>
        </p:nvSpPr>
        <p:spPr>
          <a:xfrm>
            <a:off x="3765550" y="2119561"/>
            <a:ext cx="202755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WEEK 2</a:t>
            </a:r>
            <a:endParaRPr lang="en-US" sz="1200" dirty="0"/>
          </a:p>
        </p:txBody>
      </p:sp>
      <p:sp>
        <p:nvSpPr>
          <p:cNvPr id="10" name="Text 8"/>
          <p:cNvSpPr/>
          <p:nvPr/>
        </p:nvSpPr>
        <p:spPr>
          <a:xfrm>
            <a:off x="3765550" y="2409081"/>
            <a:ext cx="2027555" cy="5842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Stack a real prompt</a:t>
            </a:r>
            <a:endParaRPr lang="en-US" sz="2000" dirty="0"/>
          </a:p>
        </p:txBody>
      </p:sp>
      <p:sp>
        <p:nvSpPr>
          <p:cNvPr id="11" name="Text 9"/>
          <p:cNvSpPr/>
          <p:nvPr/>
        </p:nvSpPr>
        <p:spPr>
          <a:xfrm>
            <a:off x="3765550" y="3044081"/>
            <a:ext cx="202755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Take one listing three levels deep. Run Level 2 with deep research.</a:t>
            </a:r>
            <a:endParaRPr lang="en-US" sz="1400" dirty="0"/>
          </a:p>
        </p:txBody>
      </p:sp>
      <p:sp>
        <p:nvSpPr>
          <p:cNvPr id="12" name="Shape 10"/>
          <p:cNvSpPr/>
          <p:nvPr/>
        </p:nvSpPr>
        <p:spPr>
          <a:xfrm>
            <a:off x="6200775" y="1862386"/>
            <a:ext cx="2482850" cy="2158901"/>
          </a:xfrm>
          <a:prstGeom prst="roundRect">
            <a:avLst>
              <a:gd name="adj" fmla="val 5736"/>
            </a:avLst>
          </a:prstGeom>
          <a:solidFill>
            <a:srgbClr val="FCFCFD"/>
          </a:solidFill>
          <a:ln w="6350">
            <a:solidFill>
              <a:srgbClr val="DDE2E8"/>
            </a:solidFill>
            <a:prstDash val="solid"/>
          </a:ln>
        </p:spPr>
      </p:sp>
      <p:sp>
        <p:nvSpPr>
          <p:cNvPr id="13" name="Text 11"/>
          <p:cNvSpPr/>
          <p:nvPr/>
        </p:nvSpPr>
        <p:spPr>
          <a:xfrm>
            <a:off x="6457950" y="2119561"/>
            <a:ext cx="202755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WEEK 3</a:t>
            </a:r>
            <a:endParaRPr lang="en-US" sz="1200" dirty="0"/>
          </a:p>
        </p:txBody>
      </p:sp>
      <p:sp>
        <p:nvSpPr>
          <p:cNvPr id="14" name="Text 12"/>
          <p:cNvSpPr/>
          <p:nvPr/>
        </p:nvSpPr>
        <p:spPr>
          <a:xfrm>
            <a:off x="6457950" y="2409081"/>
            <a:ext cx="2027555" cy="5842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Build your briefing</a:t>
            </a:r>
            <a:endParaRPr lang="en-US" sz="2000" dirty="0"/>
          </a:p>
        </p:txBody>
      </p:sp>
      <p:sp>
        <p:nvSpPr>
          <p:cNvPr id="15" name="Text 13"/>
          <p:cNvSpPr/>
          <p:nvPr/>
        </p:nvSpPr>
        <p:spPr>
          <a:xfrm>
            <a:off x="6457950" y="3044081"/>
            <a:ext cx="202755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Create one stacked daily briefing. Test it with “Show me one now.”</a:t>
            </a:r>
            <a:endParaRPr lang="en-US" sz="1400" dirty="0"/>
          </a:p>
        </p:txBody>
      </p:sp>
      <p:sp>
        <p:nvSpPr>
          <p:cNvPr id="16" name="Shape 14"/>
          <p:cNvSpPr/>
          <p:nvPr/>
        </p:nvSpPr>
        <p:spPr>
          <a:xfrm>
            <a:off x="8893175" y="1862386"/>
            <a:ext cx="2482850" cy="2158901"/>
          </a:xfrm>
          <a:prstGeom prst="roundRect">
            <a:avLst>
              <a:gd name="adj" fmla="val 5736"/>
            </a:avLst>
          </a:prstGeom>
          <a:solidFill>
            <a:srgbClr val="FCFCFD"/>
          </a:solidFill>
          <a:ln w="6350">
            <a:solidFill>
              <a:srgbClr val="DDE2E8"/>
            </a:solidFill>
            <a:prstDash val="solid"/>
          </a:ln>
        </p:spPr>
      </p:sp>
      <p:sp>
        <p:nvSpPr>
          <p:cNvPr id="17" name="Text 15"/>
          <p:cNvSpPr/>
          <p:nvPr/>
        </p:nvSpPr>
        <p:spPr>
          <a:xfrm>
            <a:off x="9150350" y="2119561"/>
            <a:ext cx="2027555"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WEEK 4</a:t>
            </a:r>
            <a:endParaRPr lang="en-US" sz="1200" dirty="0"/>
          </a:p>
        </p:txBody>
      </p:sp>
      <p:sp>
        <p:nvSpPr>
          <p:cNvPr id="18" name="Text 16"/>
          <p:cNvSpPr/>
          <p:nvPr/>
        </p:nvSpPr>
        <p:spPr>
          <a:xfrm>
            <a:off x="9150350" y="2409081"/>
            <a:ext cx="2027555" cy="5842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Make one thing visual</a:t>
            </a:r>
            <a:endParaRPr lang="en-US" sz="2000" dirty="0"/>
          </a:p>
        </p:txBody>
      </p:sp>
      <p:sp>
        <p:nvSpPr>
          <p:cNvPr id="19" name="Text 17"/>
          <p:cNvSpPr/>
          <p:nvPr/>
        </p:nvSpPr>
        <p:spPr>
          <a:xfrm>
            <a:off x="9150350" y="3044081"/>
            <a:ext cx="202755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Turn one output into a Gamma deck, a set of clips, or an avatar video.</a:t>
            </a:r>
            <a:endParaRPr lang="en-US" sz="1400" dirty="0"/>
          </a:p>
        </p:txBody>
      </p:sp>
      <p:sp>
        <p:nvSpPr>
          <p:cNvPr id="20" name="Shape 18"/>
          <p:cNvSpPr/>
          <p:nvPr/>
        </p:nvSpPr>
        <p:spPr>
          <a:xfrm>
            <a:off x="812800" y="5195590"/>
            <a:ext cx="10566400" cy="646410"/>
          </a:xfrm>
          <a:prstGeom prst="roundRect">
            <a:avLst>
              <a:gd name="adj" fmla="val 15718"/>
            </a:avLst>
          </a:prstGeom>
          <a:solidFill>
            <a:srgbClr val="0B2545"/>
          </a:solidFill>
          <a:ln/>
        </p:spPr>
      </p:sp>
      <p:sp>
        <p:nvSpPr>
          <p:cNvPr id="21" name="Text 19"/>
          <p:cNvSpPr/>
          <p:nvPr/>
        </p:nvSpPr>
        <p:spPr>
          <a:xfrm>
            <a:off x="1066800" y="5412135"/>
            <a:ext cx="964307" cy="238720"/>
          </a:xfrm>
          <a:prstGeom prst="rect">
            <a:avLst/>
          </a:prstGeom>
          <a:noFill/>
          <a:ln/>
        </p:spPr>
        <p:txBody>
          <a:bodyPr wrap="non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BY DAY 30</a:t>
            </a:r>
            <a:endParaRPr lang="en-US" sz="1200" dirty="0"/>
          </a:p>
        </p:txBody>
      </p:sp>
      <p:sp>
        <p:nvSpPr>
          <p:cNvPr id="22" name="Text 20"/>
          <p:cNvSpPr/>
          <p:nvPr/>
        </p:nvSpPr>
        <p:spPr>
          <a:xfrm>
            <a:off x="2183507" y="5398790"/>
            <a:ext cx="9209944"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5F6F8"/>
                </a:solidFill>
                <a:latin typeface="IBM Plex Sans" pitchFamily="34" charset="0"/>
                <a:ea typeface="IBM Plex Sans" pitchFamily="34" charset="-122"/>
                <a:cs typeface="IBM Plex Sans" pitchFamily="34" charset="-120"/>
              </a:rPr>
              <a:t>An assistant that sounds like you, one automation running every day, and one piece of content in a new format.</a:t>
            </a:r>
            <a:endParaRPr lang="en-US" sz="1400" dirty="0"/>
          </a:p>
        </p:txBody>
      </p:sp>
      <p:sp>
        <p:nvSpPr>
          <p:cNvPr id="23" name="Text 21"/>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AI for Realtors</a:t>
            </a:r>
            <a:endParaRPr lang="en-US" sz="1200" dirty="0"/>
          </a:p>
        </p:txBody>
      </p:sp>
      <p:sp>
        <p:nvSpPr>
          <p:cNvPr id="24" name="Text 2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18</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F8A6A"/>
                </a:solidFill>
                <a:latin typeface="IBM Plex Sans" pitchFamily="34" charset="0"/>
                <a:ea typeface="IBM Plex Sans" pitchFamily="34" charset="-122"/>
                <a:cs typeface="IBM Plex Sans" pitchFamily="34" charset="-120"/>
              </a:rPr>
              <a:t>CLOSE</a:t>
            </a:r>
            <a:endParaRPr lang="en-US" sz="1200" dirty="0"/>
          </a:p>
        </p:txBody>
      </p:sp>
      <p:sp>
        <p:nvSpPr>
          <p:cNvPr id="3" name="Text 1"/>
          <p:cNvSpPr/>
          <p:nvPr/>
        </p:nvSpPr>
        <p:spPr>
          <a:xfrm>
            <a:off x="812800" y="1127720"/>
            <a:ext cx="10883392" cy="452090"/>
          </a:xfrm>
          <a:prstGeom prst="rect">
            <a:avLst/>
          </a:prstGeom>
          <a:noFill/>
          <a:ln/>
        </p:spPr>
        <p:txBody>
          <a:bodyPr wrap="square" lIns="0" tIns="0" rIns="0" bIns="0" rtlCol="0" anchor="t">
            <a:normAutofit/>
          </a:bodyPr>
          <a:lstStyle/>
          <a:p>
            <a:pPr algn="l" indent="0" marL="0">
              <a:lnSpc>
                <a:spcPts val="3360"/>
              </a:lnSpc>
              <a:buNone/>
            </a:pPr>
            <a:r>
              <a:rPr lang="en-US" sz="3200" b="1" spc="-50" kern="0" dirty="0">
                <a:solidFill>
                  <a:srgbClr val="0B2545"/>
                </a:solidFill>
                <a:latin typeface="Archivo" pitchFamily="34" charset="0"/>
                <a:ea typeface="Archivo" pitchFamily="34" charset="-122"/>
                <a:cs typeface="Archivo" pitchFamily="34" charset="-120"/>
              </a:rPr>
              <a:t>Your next step</a:t>
            </a:r>
            <a:endParaRPr lang="en-US" sz="3200" dirty="0"/>
          </a:p>
        </p:txBody>
      </p:sp>
      <p:sp>
        <p:nvSpPr>
          <p:cNvPr id="4" name="Text 2"/>
          <p:cNvSpPr/>
          <p:nvPr/>
        </p:nvSpPr>
        <p:spPr>
          <a:xfrm>
            <a:off x="812800" y="1859211"/>
            <a:ext cx="1088339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0F8A6A"/>
                </a:solidFill>
                <a:latin typeface="Archivo" pitchFamily="34" charset="0"/>
                <a:ea typeface="Archivo" pitchFamily="34" charset="-122"/>
                <a:cs typeface="Archivo" pitchFamily="34" charset="-120"/>
              </a:rPr>
              <a:t>Pick one. Do it before the end of the day.</a:t>
            </a:r>
            <a:endParaRPr lang="en-US" sz="2000" dirty="0"/>
          </a:p>
        </p:txBody>
      </p:sp>
      <p:sp>
        <p:nvSpPr>
          <p:cNvPr id="5" name="Shape 3"/>
          <p:cNvSpPr/>
          <p:nvPr/>
        </p:nvSpPr>
        <p:spPr>
          <a:xfrm>
            <a:off x="815975" y="2471986"/>
            <a:ext cx="2520950" cy="1814711"/>
          </a:xfrm>
          <a:prstGeom prst="roundRect">
            <a:avLst>
              <a:gd name="adj" fmla="val 5424"/>
            </a:avLst>
          </a:prstGeom>
          <a:solidFill>
            <a:srgbClr val="FCFCFD"/>
          </a:solidFill>
          <a:ln w="6350">
            <a:solidFill>
              <a:srgbClr val="DDE2E8"/>
            </a:solidFill>
            <a:prstDash val="solid"/>
          </a:ln>
        </p:spPr>
      </p:sp>
      <p:sp>
        <p:nvSpPr>
          <p:cNvPr id="6" name="Text 4"/>
          <p:cNvSpPr/>
          <p:nvPr/>
        </p:nvSpPr>
        <p:spPr>
          <a:xfrm>
            <a:off x="1073150" y="2729161"/>
            <a:ext cx="2066798"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1</a:t>
            </a:r>
            <a:endParaRPr lang="en-US" sz="3200" dirty="0"/>
          </a:p>
        </p:txBody>
      </p:sp>
      <p:sp>
        <p:nvSpPr>
          <p:cNvPr id="7" name="Text 5"/>
          <p:cNvSpPr/>
          <p:nvPr/>
        </p:nvSpPr>
        <p:spPr>
          <a:xfrm>
            <a:off x="1073150" y="3237161"/>
            <a:ext cx="2066798" cy="81776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13202E"/>
                </a:solidFill>
                <a:latin typeface="IBM Plex Sans" pitchFamily="34" charset="0"/>
                <a:ea typeface="IBM Plex Sans" pitchFamily="34" charset="-122"/>
                <a:cs typeface="IBM Plex Sans" pitchFamily="34" charset="-120"/>
              </a:rPr>
              <a:t>Fill in your personalization profile</a:t>
            </a:r>
            <a:endParaRPr lang="en-US" sz="1600" dirty="0"/>
          </a:p>
        </p:txBody>
      </p:sp>
      <p:sp>
        <p:nvSpPr>
          <p:cNvPr id="8" name="Shape 6"/>
          <p:cNvSpPr/>
          <p:nvPr/>
        </p:nvSpPr>
        <p:spPr>
          <a:xfrm>
            <a:off x="3495675" y="2471986"/>
            <a:ext cx="2520950" cy="1814711"/>
          </a:xfrm>
          <a:prstGeom prst="roundRect">
            <a:avLst>
              <a:gd name="adj" fmla="val 5424"/>
            </a:avLst>
          </a:prstGeom>
          <a:solidFill>
            <a:srgbClr val="FCFCFD"/>
          </a:solidFill>
          <a:ln w="6350">
            <a:solidFill>
              <a:srgbClr val="DDE2E8"/>
            </a:solidFill>
            <a:prstDash val="solid"/>
          </a:ln>
        </p:spPr>
      </p:sp>
      <p:sp>
        <p:nvSpPr>
          <p:cNvPr id="9" name="Text 7"/>
          <p:cNvSpPr/>
          <p:nvPr/>
        </p:nvSpPr>
        <p:spPr>
          <a:xfrm>
            <a:off x="3752850" y="2729161"/>
            <a:ext cx="2066798"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2</a:t>
            </a:r>
            <a:endParaRPr lang="en-US" sz="3200" dirty="0"/>
          </a:p>
        </p:txBody>
      </p:sp>
      <p:sp>
        <p:nvSpPr>
          <p:cNvPr id="10" name="Text 8"/>
          <p:cNvSpPr/>
          <p:nvPr/>
        </p:nvSpPr>
        <p:spPr>
          <a:xfrm>
            <a:off x="3752850" y="3237161"/>
            <a:ext cx="2066798"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13202E"/>
                </a:solidFill>
                <a:latin typeface="IBM Plex Sans" pitchFamily="34" charset="0"/>
                <a:ea typeface="IBM Plex Sans" pitchFamily="34" charset="-122"/>
                <a:cs typeface="IBM Plex Sans" pitchFamily="34" charset="-120"/>
              </a:rPr>
              <a:t>Stack one prompt on a real listing</a:t>
            </a:r>
            <a:endParaRPr lang="en-US" sz="1600" dirty="0"/>
          </a:p>
        </p:txBody>
      </p:sp>
      <p:sp>
        <p:nvSpPr>
          <p:cNvPr id="11" name="Shape 9"/>
          <p:cNvSpPr/>
          <p:nvPr/>
        </p:nvSpPr>
        <p:spPr>
          <a:xfrm>
            <a:off x="6175375" y="2471986"/>
            <a:ext cx="2520950" cy="1814711"/>
          </a:xfrm>
          <a:prstGeom prst="roundRect">
            <a:avLst>
              <a:gd name="adj" fmla="val 5424"/>
            </a:avLst>
          </a:prstGeom>
          <a:solidFill>
            <a:srgbClr val="FCFCFD"/>
          </a:solidFill>
          <a:ln w="6350">
            <a:solidFill>
              <a:srgbClr val="DDE2E8"/>
            </a:solidFill>
            <a:prstDash val="solid"/>
          </a:ln>
        </p:spPr>
      </p:sp>
      <p:sp>
        <p:nvSpPr>
          <p:cNvPr id="12" name="Text 10"/>
          <p:cNvSpPr/>
          <p:nvPr/>
        </p:nvSpPr>
        <p:spPr>
          <a:xfrm>
            <a:off x="6432550" y="2729161"/>
            <a:ext cx="2066798"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3</a:t>
            </a:r>
            <a:endParaRPr lang="en-US" sz="3200" dirty="0"/>
          </a:p>
        </p:txBody>
      </p:sp>
      <p:sp>
        <p:nvSpPr>
          <p:cNvPr id="13" name="Text 11"/>
          <p:cNvSpPr/>
          <p:nvPr/>
        </p:nvSpPr>
        <p:spPr>
          <a:xfrm>
            <a:off x="6432550" y="3237161"/>
            <a:ext cx="2066798" cy="81776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13202E"/>
                </a:solidFill>
                <a:latin typeface="IBM Plex Sans" pitchFamily="34" charset="0"/>
                <a:ea typeface="IBM Plex Sans" pitchFamily="34" charset="-122"/>
                <a:cs typeface="IBM Plex Sans" pitchFamily="34" charset="-120"/>
              </a:rPr>
              <a:t>Create one automation, then “Show me one now”</a:t>
            </a:r>
            <a:endParaRPr lang="en-US" sz="1600" dirty="0"/>
          </a:p>
        </p:txBody>
      </p:sp>
      <p:sp>
        <p:nvSpPr>
          <p:cNvPr id="14" name="Shape 12"/>
          <p:cNvSpPr/>
          <p:nvPr/>
        </p:nvSpPr>
        <p:spPr>
          <a:xfrm>
            <a:off x="8855075" y="2471986"/>
            <a:ext cx="2520950" cy="1814711"/>
          </a:xfrm>
          <a:prstGeom prst="roundRect">
            <a:avLst>
              <a:gd name="adj" fmla="val 5424"/>
            </a:avLst>
          </a:prstGeom>
          <a:solidFill>
            <a:srgbClr val="FCFCFD"/>
          </a:solidFill>
          <a:ln w="6350">
            <a:solidFill>
              <a:srgbClr val="DDE2E8"/>
            </a:solidFill>
            <a:prstDash val="solid"/>
          </a:ln>
        </p:spPr>
      </p:sp>
      <p:sp>
        <p:nvSpPr>
          <p:cNvPr id="15" name="Text 13"/>
          <p:cNvSpPr/>
          <p:nvPr/>
        </p:nvSpPr>
        <p:spPr>
          <a:xfrm>
            <a:off x="9112250" y="2729161"/>
            <a:ext cx="2066798"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4</a:t>
            </a:r>
            <a:endParaRPr lang="en-US" sz="3200" dirty="0"/>
          </a:p>
        </p:txBody>
      </p:sp>
      <p:sp>
        <p:nvSpPr>
          <p:cNvPr id="16" name="Text 14"/>
          <p:cNvSpPr/>
          <p:nvPr/>
        </p:nvSpPr>
        <p:spPr>
          <a:xfrm>
            <a:off x="9112250" y="3237161"/>
            <a:ext cx="2066798" cy="553641"/>
          </a:xfrm>
          <a:prstGeom prst="rect">
            <a:avLst/>
          </a:prstGeom>
          <a:noFill/>
          <a:ln/>
        </p:spPr>
        <p:txBody>
          <a:bodyPr wrap="square" lIns="0" tIns="0" rIns="0" bIns="0" rtlCol="0" anchor="t">
            <a:normAutofit/>
          </a:bodyPr>
          <a:lstStyle/>
          <a:p>
            <a:pPr algn="l" indent="0" marL="0">
              <a:lnSpc>
                <a:spcPts val="2080"/>
              </a:lnSpc>
              <a:buNone/>
            </a:pPr>
            <a:r>
              <a:rPr lang="en-US" sz="1600" dirty="0">
                <a:solidFill>
                  <a:srgbClr val="13202E"/>
                </a:solidFill>
                <a:latin typeface="IBM Plex Sans" pitchFamily="34" charset="0"/>
                <a:ea typeface="IBM Plex Sans" pitchFamily="34" charset="-122"/>
                <a:cs typeface="IBM Plex Sans" pitchFamily="34" charset="-120"/>
              </a:rPr>
              <a:t>Turn one output into a Gamma deck</a:t>
            </a:r>
            <a:endParaRPr lang="en-US" sz="1600" dirty="0"/>
          </a:p>
        </p:txBody>
      </p:sp>
      <p:sp>
        <p:nvSpPr>
          <p:cNvPr id="17" name="Text 15"/>
          <p:cNvSpPr/>
          <p:nvPr/>
        </p:nvSpPr>
        <p:spPr>
          <a:xfrm>
            <a:off x="812800" y="5601990"/>
            <a:ext cx="1088339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3E4A5A"/>
                </a:solidFill>
                <a:latin typeface="IBM Plex Sans" pitchFamily="34" charset="0"/>
                <a:ea typeface="IBM Plex Sans" pitchFamily="34" charset="-122"/>
                <a:cs typeface="IBM Plex Sans" pitchFamily="34" charset="-120"/>
              </a:rPr>
              <a:t>David’s challenge at the end of Round 3: create an automation as soon as the session ends.</a:t>
            </a:r>
            <a:endParaRPr lang="en-US" sz="1400" dirty="0"/>
          </a:p>
        </p:txBody>
      </p:sp>
      <p:sp>
        <p:nvSpPr>
          <p:cNvPr id="18" name="Text 16"/>
          <p:cNvSpPr/>
          <p:nvPr/>
        </p:nvSpPr>
        <p:spPr>
          <a:xfrm>
            <a:off x="812800" y="6238280"/>
            <a:ext cx="78486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AI for Realtors</a:t>
            </a:r>
            <a:endParaRPr lang="en-US" sz="1200" dirty="0"/>
          </a:p>
        </p:txBody>
      </p:sp>
      <p:sp>
        <p:nvSpPr>
          <p:cNvPr id="19" name="Text 17"/>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D6878"/>
                </a:solidFill>
                <a:latin typeface="IBM Plex Sans" pitchFamily="34" charset="0"/>
                <a:ea typeface="IBM Plex Sans" pitchFamily="34" charset="-122"/>
                <a:cs typeface="IBM Plex Sans" pitchFamily="34" charset="-120"/>
              </a:rPr>
              <a:t>19</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240794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Q&amp;A</a:t>
            </a:r>
            <a:endParaRPr lang="en-US" sz="1200" dirty="0"/>
          </a:p>
        </p:txBody>
      </p:sp>
      <p:sp>
        <p:nvSpPr>
          <p:cNvPr id="3" name="Text 1"/>
          <p:cNvSpPr/>
          <p:nvPr/>
        </p:nvSpPr>
        <p:spPr>
          <a:xfrm>
            <a:off x="812800" y="2824460"/>
            <a:ext cx="10883392" cy="787400"/>
          </a:xfrm>
          <a:prstGeom prst="rect">
            <a:avLst/>
          </a:prstGeom>
          <a:noFill/>
          <a:ln/>
        </p:spPr>
        <p:txBody>
          <a:bodyPr wrap="square" lIns="0" tIns="0" rIns="0" bIns="0" rtlCol="0" anchor="t">
            <a:normAutofit/>
          </a:bodyPr>
          <a:lstStyle/>
          <a:p>
            <a:pPr algn="l" indent="0" marL="0">
              <a:lnSpc>
                <a:spcPts val="6000"/>
              </a:lnSpc>
              <a:buNone/>
            </a:pPr>
            <a:r>
              <a:rPr lang="en-US" sz="6000" b="1" spc="-100" kern="0" dirty="0">
                <a:solidFill>
                  <a:srgbClr val="F5F6F8"/>
                </a:solidFill>
                <a:latin typeface="Archivo" pitchFamily="34" charset="0"/>
                <a:ea typeface="Archivo" pitchFamily="34" charset="-122"/>
                <a:cs typeface="Archivo" pitchFamily="34" charset="-120"/>
              </a:rPr>
              <a:t>Questions?</a:t>
            </a:r>
            <a:endParaRPr lang="en-US" sz="6000" dirty="0"/>
          </a:p>
        </p:txBody>
      </p:sp>
      <p:sp>
        <p:nvSpPr>
          <p:cNvPr id="4" name="Text 2"/>
          <p:cNvSpPr/>
          <p:nvPr/>
        </p:nvSpPr>
        <p:spPr>
          <a:xfrm>
            <a:off x="812800" y="3789660"/>
            <a:ext cx="9810750" cy="6858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C9D6E3"/>
                </a:solidFill>
                <a:latin typeface="IBM Plex Sans" pitchFamily="34" charset="0"/>
                <a:ea typeface="IBM Plex Sans" pitchFamily="34" charset="-122"/>
                <a:cs typeface="IBM Plex Sans" pitchFamily="34" charset="-120"/>
              </a:rPr>
              <a:t>About AI, the tools we covered,</a:t>
            </a:r>
            <a:endParaRPr lang="en-US" sz="2000" dirty="0"/>
          </a:p>
          <a:p>
            <a:pPr algn="l" indent="0" marL="0">
              <a:lnSpc>
                <a:spcPts val="2600"/>
              </a:lnSpc>
              <a:buNone/>
            </a:pPr>
            <a:r>
              <a:rPr lang="en-US" sz="2000" dirty="0">
                <a:solidFill>
                  <a:srgbClr val="C9D6E3"/>
                </a:solidFill>
                <a:latin typeface="IBM Plex Sans" pitchFamily="34" charset="0"/>
                <a:ea typeface="IBM Plex Sans" pitchFamily="34" charset="-122"/>
                <a:cs typeface="IBM Plex Sans" pitchFamily="34" charset="-120"/>
              </a:rPr>
              <a:t>or the financing questions your buyers ask.</a:t>
            </a:r>
            <a:endParaRPr lang="en-US" sz="2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CC9A7"/>
                </a:solidFill>
                <a:latin typeface="IBM Plex Sans" pitchFamily="34" charset="0"/>
                <a:ea typeface="IBM Plex Sans" pitchFamily="34" charset="-122"/>
                <a:cs typeface="IBM Plex Sans" pitchFamily="34" charset="-120"/>
              </a:rPr>
              <a:t>THANK YOU</a:t>
            </a:r>
            <a:endParaRPr lang="en-US" sz="1200" dirty="0"/>
          </a:p>
        </p:txBody>
      </p:sp>
      <p:sp>
        <p:nvSpPr>
          <p:cNvPr id="3" name="Text 1"/>
          <p:cNvSpPr/>
          <p:nvPr/>
        </p:nvSpPr>
        <p:spPr>
          <a:xfrm>
            <a:off x="812800" y="1178520"/>
            <a:ext cx="9810750" cy="919460"/>
          </a:xfrm>
          <a:prstGeom prst="rect">
            <a:avLst/>
          </a:prstGeom>
          <a:noFill/>
          <a:ln/>
        </p:spPr>
        <p:txBody>
          <a:bodyPr wrap="square" lIns="0" tIns="0" rIns="0" bIns="0" rtlCol="0" anchor="t">
            <a:normAutofit/>
          </a:bodyPr>
          <a:lstStyle/>
          <a:p>
            <a:pPr algn="l" indent="0" marL="0">
              <a:lnSpc>
                <a:spcPts val="3520"/>
              </a:lnSpc>
              <a:buNone/>
            </a:pPr>
            <a:r>
              <a:rPr lang="en-US" sz="3200" b="1" spc="-50" kern="0" dirty="0">
                <a:solidFill>
                  <a:srgbClr val="F5F6F8"/>
                </a:solidFill>
                <a:latin typeface="Archivo" pitchFamily="34" charset="0"/>
                <a:ea typeface="Archivo" pitchFamily="34" charset="-122"/>
                <a:cs typeface="Archivo" pitchFamily="34" charset="-120"/>
              </a:rPr>
              <a:t>I’m your resource for financing questions and buyer education.</a:t>
            </a:r>
            <a:endParaRPr lang="en-US" sz="3200" dirty="0"/>
          </a:p>
        </p:txBody>
      </p:sp>
      <p:sp>
        <p:nvSpPr>
          <p:cNvPr id="4" name="Text 2"/>
          <p:cNvSpPr/>
          <p:nvPr/>
        </p:nvSpPr>
        <p:spPr>
          <a:xfrm>
            <a:off x="812800" y="2224980"/>
            <a:ext cx="10883392" cy="3556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C9D6E3"/>
                </a:solidFill>
                <a:latin typeface="IBM Plex Sans" pitchFamily="34" charset="0"/>
                <a:ea typeface="IBM Plex Sans" pitchFamily="34" charset="-122"/>
                <a:cs typeface="IBM Plex Sans" pitchFamily="34" charset="-120"/>
              </a:rPr>
              <a:t>Happy to answer the financing FAQs your buyers ask.</a:t>
            </a:r>
            <a:endParaRPr lang="en-US" sz="2000" dirty="0"/>
          </a:p>
        </p:txBody>
      </p:sp>
      <p:sp>
        <p:nvSpPr>
          <p:cNvPr id="5" name="Shape 3"/>
          <p:cNvSpPr/>
          <p:nvPr/>
        </p:nvSpPr>
        <p:spPr>
          <a:xfrm>
            <a:off x="812800" y="4419005"/>
            <a:ext cx="10566400" cy="0"/>
          </a:xfrm>
          <a:prstGeom prst="line">
            <a:avLst/>
          </a:prstGeom>
          <a:noFill/>
          <a:ln w="6350">
            <a:solidFill>
              <a:srgbClr val="FFFFFF">
                <a:alpha val="14000"/>
              </a:srgbClr>
            </a:solidFill>
            <a:prstDash val="solid"/>
          </a:ln>
        </p:spPr>
      </p:sp>
      <p:sp>
        <p:nvSpPr>
          <p:cNvPr id="6" name="Text 4"/>
          <p:cNvSpPr/>
          <p:nvPr/>
        </p:nvSpPr>
        <p:spPr>
          <a:xfrm>
            <a:off x="812800" y="4676180"/>
            <a:ext cx="10883392"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FFD54A"/>
                </a:solidFill>
                <a:latin typeface="Archivo" pitchFamily="34" charset="0"/>
                <a:ea typeface="Archivo" pitchFamily="34" charset="-122"/>
                <a:cs typeface="Archivo" pitchFamily="34" charset="-120"/>
              </a:rPr>
              <a:t>[Your Name]</a:t>
            </a:r>
            <a:endParaRPr lang="en-US" sz="2000" dirty="0"/>
          </a:p>
        </p:txBody>
      </p:sp>
      <p:sp>
        <p:nvSpPr>
          <p:cNvPr id="7" name="Text 5"/>
          <p:cNvSpPr/>
          <p:nvPr/>
        </p:nvSpPr>
        <p:spPr>
          <a:xfrm>
            <a:off x="812800" y="5031780"/>
            <a:ext cx="1088339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5F6F8"/>
                </a:solidFill>
                <a:latin typeface="IBM Plex Sans" pitchFamily="34" charset="0"/>
                <a:ea typeface="IBM Plex Sans" pitchFamily="34" charset="-122"/>
                <a:cs typeface="IBM Plex Sans" pitchFamily="34" charset="-120"/>
              </a:rPr>
              <a:t>Loan Officer · Movement Mortgage · NMLS #</a:t>
            </a:r>
            <a:r>
              <a:rPr lang="en-US" sz="1400" dirty="0">
                <a:solidFill>
                  <a:srgbClr val="FFD54A"/>
                </a:solidFill>
                <a:latin typeface="IBM Plex Sans" pitchFamily="34" charset="0"/>
                <a:ea typeface="IBM Plex Sans" pitchFamily="34" charset="-122"/>
                <a:cs typeface="IBM Plex Sans" pitchFamily="34" charset="-120"/>
              </a:rPr>
              <a:t>[______]</a:t>
            </a:r>
            <a:endParaRPr lang="en-US" sz="1400" dirty="0"/>
          </a:p>
        </p:txBody>
      </p:sp>
      <p:sp>
        <p:nvSpPr>
          <p:cNvPr id="8" name="Text 6"/>
          <p:cNvSpPr/>
          <p:nvPr/>
        </p:nvSpPr>
        <p:spPr>
          <a:xfrm>
            <a:off x="812800" y="5347990"/>
            <a:ext cx="10883392" cy="26541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FFD54A"/>
                </a:solidFill>
                <a:latin typeface="IBM Plex Sans" pitchFamily="34" charset="0"/>
                <a:ea typeface="IBM Plex Sans" pitchFamily="34" charset="-122"/>
                <a:cs typeface="IBM Plex Sans" pitchFamily="34" charset="-120"/>
              </a:rPr>
              <a:t>[Phone]</a:t>
            </a:r>
            <a:r>
              <a:rPr lang="en-US" sz="1400" dirty="0">
                <a:solidFill>
                  <a:srgbClr val="C9D6E3"/>
                </a:solidFill>
                <a:latin typeface="IBM Plex Sans" pitchFamily="34" charset="0"/>
                <a:ea typeface="IBM Plex Sans" pitchFamily="34" charset="-122"/>
                <a:cs typeface="IBM Plex Sans" pitchFamily="34" charset="-120"/>
              </a:rPr>
              <a:t> · </a:t>
            </a:r>
            <a:r>
              <a:rPr lang="en-US" sz="1400" dirty="0">
                <a:solidFill>
                  <a:srgbClr val="FFD54A"/>
                </a:solidFill>
                <a:latin typeface="IBM Plex Sans" pitchFamily="34" charset="0"/>
                <a:ea typeface="IBM Plex Sans" pitchFamily="34" charset="-122"/>
                <a:cs typeface="IBM Plex Sans" pitchFamily="34" charset="-120"/>
              </a:rPr>
              <a:t>[Email]</a:t>
            </a:r>
            <a:r>
              <a:rPr lang="en-US" sz="1400" dirty="0">
                <a:solidFill>
                  <a:srgbClr val="C9D6E3"/>
                </a:solidFill>
                <a:latin typeface="IBM Plex Sans" pitchFamily="34" charset="0"/>
                <a:ea typeface="IBM Plex Sans" pitchFamily="34" charset="-122"/>
                <a:cs typeface="IBM Plex Sans" pitchFamily="34" charset="-120"/>
              </a:rPr>
              <a:t> · </a:t>
            </a:r>
            <a:r>
              <a:rPr lang="en-US" sz="1400" dirty="0">
                <a:solidFill>
                  <a:srgbClr val="FFD54A"/>
                </a:solidFill>
                <a:latin typeface="IBM Plex Sans" pitchFamily="34" charset="0"/>
                <a:ea typeface="IBM Plex Sans" pitchFamily="34" charset="-122"/>
                <a:cs typeface="IBM Plex Sans" pitchFamily="34" charset="-120"/>
              </a:rPr>
              <a:t>[Website or scheduling link]</a:t>
            </a:r>
            <a:endParaRPr lang="en-US" sz="1400" dirty="0"/>
          </a:p>
        </p:txBody>
      </p:sp>
      <p:sp>
        <p:nvSpPr>
          <p:cNvPr id="9" name="Text 7"/>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Movement Mortgage, LLC · NMLS ID #39179 · Equal Housing Opportunity · For real estate professional education only; not a commitment to lend.</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for Realtors</dc:title>
  <dc:subject>PptxGenJS Presentation</dc:subject>
  <dc:creator>PptxGenJS</dc:creator>
  <cp:lastModifiedBy>PptxGenJS</cp:lastModifiedBy>
  <cp:revision>1</cp:revision>
  <dcterms:created xsi:type="dcterms:W3CDTF">2026-09-25T13:05:35Z</dcterms:created>
  <dcterms:modified xsi:type="dcterms:W3CDTF">2026-09-25T13:05:35Z</dcterms:modified>
</cp:coreProperties>
</file>