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notesMasterIdLst>
    <p:notesMasterId r:id="rId2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notesMaster" Target="notesMasters/notesMaster1.xml"/><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 minute. BEFORE YOU SCHEDULE: Keep this educational. Check your branch's compliance/marketing guidance before scheduling. SET UP: Replace [Your Name] and NMLS #[______] here and on the last slide. The day before, run the demo prompts on the next slide with your city and screenshot the answers as a backup. Have ChatGPT, Claude, Gemini, and Perplexity open in browser tabs. ABOUT THIS DECK: It follows AI + Agents, Season 2, with David Colgan and Jake Fehling. Part 1 covered why agents aren't getting found. Part 2 covered building the content AI wants to cite. These notes say "From Part 1" or "From Part 2" so you can rewatch the matching segment. SAY: "Thanks for being here. More of your future clients are asking AI who to hire, not just Googling. Showing up in those answers has a name: AEO, answer engine optimization. Today you'll see what AI says about our market, the six things that quietly disqualify agents, the five kinds of content AI likes to cite, prompts you can copy, and a 30/60/90-day plan." SAY (David opens Part 1 with a transparency line; say it in your own words): "I'm a loan officer, not a marketing agency, and I'm not selling a coaching program. This is education, because I want to be a useful partner." TRANSITION: "Let's start by asking the machine."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4 minutes. From Part 1. PREP (the day before): Run both prompts in ChatGPT, Claude, Gemini, and Perplexity with your city. Screenshot the answers and their cited sources. If the Wi-Fi fails or an answer is awkward, show the screenshots. DO: Ask the room to type prompt 1 into their AI tool of choice, the way David had the live audience do in Part 1. Then ask for a show of hands: "Did your name come up?" Expect mostly no. That's the point. Never read out or criticize the agents who show up. Focus on the sources. THEN PROMPT 2: This is David's follow-up from Part 1. Read the engine's reasoning aloud: what it looked at and which sites it cited. Ask: "Are the agents it named on sites where you don't have a presence? That's your first gap to close." PERSONALIZATION: In Part 1, David pointed out that his engine knew he lived in North Hills from past chats and used that. Your results are shaped by your own history, and your client's will differ. That's why we test in more than one engine. OPTIONAL (Part 1): David also showed the Zillow app connected inside ChatGPT, asking for a 3 bed/2 bath under $500K near an established climbing area within four hours of Raleigh. If you have the app connected and time to spare, it shows how consumers already search. FAIR HOUSING: If an answer describes who lives somewhere, calls an area "safe" or "family-friendly," or rates schools, say: "That's the AI talking. Agents can't publish that language. We'll cover the right way." TRANSITION: "So what's changed?"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1. SAY: "In Part 1, David and Jake showed how fast this has shifted. Here are two numbers with sources." 82%: A Realtor.com survey of 1,000 U.S. adults who were buying or selling a primary home, or had in the past two years (fielded Aug. 7–8, 2025; released Oct. 9, 2025), found 82% use AI for real estate insights. David cited this survey in Part 1. Source: https://www.prnewswire.com/news-releases/82-of-americans-use-ai-for-housing-market-information-realtorcom-survey-finds-302578828.html UNDER 10%: A FlyDragon analysis reported by NAR's Real Estate News (June 30, 2026) found fewer than 10% of agents appear in AI-generated answers to location-based questions. Source: https://www.nar.realtor/news/real-estate-news/technology/ai-becomes-early-step-in-homebuying-journey SERIES TIE-IN: The series framed it as "91% of agents are invisible; 9% get recommended." Same idea. The slide uses the figure we can cite. READ THE QUOTE: David's line from Part 1. DON'T OVERSTATE: This doesn't mean agents are being replaced. It means the first impression is moving into the answer. TRANSITION: "So what is AEO, exactly?"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1.5 minutes. From Part 1. SAY: "SEO, search engine optimization, was about getting to the top of a list of links. AEO, answer engine optimization, is about being the one: one of the handful of names the engine recommends. You may also hear GEO. For today it's the same idea." SAY: "Jake Fehling, Movement's CMO, put it simply in Part 1: AEO is about trust and proof. SEO could be gamed or paid for. AEO rewards being trusted in the places AI checks." SAY: "David's encouraging point: you don't need a giant marketing budget to compete here. You need to do the right things consistently." BE CLEAR: Nobody controls these engines, and nobody can guarantee you'll be recommended. This improves your odds. TRANSITION: "So how does the engine decide?"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Parts 1 and 2. WALK THE FLOW LEFT TO RIGHT: A question comes in. The engine breaks it down: what's being asked, why, and from where. It pulls information from many sites at once, cross-checks them, and comes back with a short list, often one to five names, with citations. SAY: "Part 2's recap put it best: AI cites you based on consensus across the web, not your Google rank." TRUST SITES: In Part 1, Jake showed a chart of the domains AI cites most. Reddit was at the top, LinkedIn was climbing fast, and Instagram ranked low, and he stressed that the chart keeps changing. The through-line is places where other people vouch for you. REDDIT QUESTION (Part 1): Someone asked why Reddit counts when it's just opinions. David's answer: so are restaurant star ratings. When enough people upvote the same answer, it becomes a trust signal. PERSONALIZATION: What you see isn't exactly what your client sees. Test in more than one engine. TRANSITION: "So why don't most agents show up? Jake calls them the six disqualifiers."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2.5 minutes. From Part 1 (Jake's segment). WALK THE SIX, one line each: 1. Your brand isn't mentioned anywhere else. Post a consistent message on several platforms. Jake calls long-form content you slice into smaller pieces "pillar content." 2. Your site reads like a brochure, not an answer. That's the next slide. 3. No schema: the behind-the-scenes labels machines read. We'll cover it later. 4. Your Google Business Profile is thin and stale. Complete it, update it, and match your name, address, and phone everywhere. 5. You don't own a single page AI can cite. Social profiles are "rented land." Your own site, blog, or domain is owned land. 6. You're publishing AI slop, and AI knows it. Jake's line: the AI-built look is "the PowerPoint version of the em dash." Let AI do the first 90%, and add the human 10%. ASK THE ROOM: "Which one hits closest to home?" TRANSITION: "Let's fix number two first. It's the fastest."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1. SAY: "Jake's example of the most common agent bio: a passionate Realtor who loves helping people find their dream home. You could drop it into any market. AI engines don't run on emotion. They look for data." WALK THE RIGHT SIDE: name, brokerage, city, niche, neighborhoods, a recent production number, a credential. Specific and checkable. DO: Ask a volunteer to say their bio out loud in the "answer" format. QUICK CHECK: This is the first of David's three yes/no self-audit questions from Part 1. Have the room answer with a show of hands. REMIND: Production numbers must be accurate and current and follow your brokerage's advertising rules. Recency matters, because AI favors fresher numbers. TRANSITION: "Once your words are specific, they have to match everywhere."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Parts 1 and 2. SAY: "NAP stands for name, address, phone. In Part 1, David said AI likes structured pathways it can validate. It checks your Google Business Profile against your website, your firm's site, Zillow, and review sites. If your name or phone varies from one to the next, that creates problems." GOOGLE BUSINESS PROFILE (Part 2, Week 1): Claim and verify it. Fill in hours, service areas, FAQs, and recent photos, and ask for reviews there. A virtual office is fine; that came up in Part 1's Q&amp;A. THE SELF-AUDIT (Part 2): David does this with his own loan officers on a five-minute video call: Google the person's name and company, scroll, and check that the photo, name, address, and phone match everywhere. TIP (Part 1): If a step feels over your head, ask your AI tool for step-by-step instructions. That prompt is coming up. TRANSITION: "Now the lens AI uses to judge you: E-E-A-T."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1. SAY: "David called E-E-A-T the set of glasses to look through as you build your AI strategy: Experience, Expertise, Authoritativeness, Trustworthiness." WALK THE FOUR COLUMNS: Experience: have you actually done this? Give specific examples. Recency matters: when two agents have similar numbers, the one with more recent results gets the edge. Expertise: what have you accomplished? Designations, certifications, and neighborhood guides that show deep local knowledge. Authoritativeness: do others vouch for you? Podcast guest spots, industry roundups, association leadership, and listings on your local Realtor association, YPN, or chamber sites. Trustworthiness: reviews, transparency, and clear, consistent contact info, in your own voice, not copy-pasted AI. TRANSITION: "That's the diagnosis from Part 1. Part 2 was all about building. Here's what to build."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 minute. From Part 2. SAY: "In Part 2, David walked through five content formats answer engines prefer, drawing on research from Princeton, Conductor, and Carnegie Mellon: question and direct answer, listicles, definitive guides, neighborhood pages, and original data." SAY: "Jake's summary: AI cannot cite a feeling. It can cite facts. Every one of these formats is built on concrete facts." SAY: "One slide each, quickly." TRANSITION: "Format one: question and direct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WALK THE PATTERN: The header is the question. The first sentence is the answer. Then a little context with sources, in a 50–150-word chunk. SAY: "Jake's video rule applies to writing too. Don't open with 'Hey guys, it's me.' Hook first. In Part 2 he put it as: don't bury the lede." THE EXAMPLE: David's example in Part 2 was "Are closing costs negotiable in North Carolina?" Swap in your state, and verify the answer for your state before anyone publishes it. SOURCES: your state real estate commission, the CFPB, and your own closed-deal data. LO TIE-IN: "Closing costs are a financing question. I can help you write accurate, plain-English answers to those. General education only, no rate quotes." JAKE'S TIP (Part 2): Each Q&amp;A can double as a social post. That's your content calendar. TRANSITION: "Formats two and three."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LISTICLES: Structured "top X" content is one of the most-cited formats. Build it as number, item, short explanation. FAIR HOUSING: The series used "the five best neighborhoods" as an example. For your own content, rank things by objective criteria (greenway access, newer construction, walking distance to a named downtown), and don't publish "best neighborhood" rankings. DEFINITIVE GUIDES: David's Wikipedia-style structure in six parts: definition; context and background in a neutral, third-person tone; the process step by step (for example, get preapproved, then narrow the area); variations and examples; an FAQ; and the source, a named expert with credentials. That's you. STEAL LIKE AN ARTIST (Jake, Part 2): Borrow the structure, then add your own local knowledge. TRANSITION: "Format four is where you have an edge AI can't fake."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2.5 minutes. From Part 2. SAY: "David called local knowledge the moat around your business. You can't fake what it's like to live somewhere." WALK THE LEFT SIDE: geographic specifics (ZIP codes, neighborhood names, landmarks, drive times); local data at the neighborhood level rather than the whole MLS (median price, price per square foot, days on market); and lived experience. David's examples: the best greenway access point, his coffee shop, and walking instead of driving from Thanksgiving to Christmas because of holiday traffic. FAIR HOUSING (important): In Part 2, David also suggested describing the kind of person an area suits, like families with kids, and he flagged Fair Housing himself. For agents, keep the facts and drop the "who it's for." Saying a named school is 0.4 miles away, with a link to the district's boundary map, is a fact. "Great for young families" describes people. Don't call areas "safe," and don't rate or rank schools. When in doubt, ask your broker. TRANSITION: "Format five: your own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1.5 minutes. From Part 2. SAY: "Original data is content only you can publish: your quarterly market report, median price and days on market for your ZIP, and your closed-deal analysis. In Part 2, David called it the most cited content on the internet." THE PATTERN: David's illustration in Part 2 compared sellers who got a pre-listing inspection with sellers who didn't, across his own closings. Fill the blanks only with your real, verifiable numbers. REMIND: No client names or private details. Follow your brokerage's rules on advertising claims. SAY: "It takes more effort than the other formats, but David said the payoff in visibility is worth it." TRANSITION: "Now, how to write any of these so AI can lift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THE STAT: Kevin Indig, a growth advisor in the SEO/AEO space, analyzed 1.2 million ChatGPT responses and found about 44% of citations came from the first 30% of a page. David cited this research in Part 2. Source: Search Engine Land (Feb. 2026), https://searchengineland.com/chatgpt-citations-content-study-469483 . The pattern: the answer in the first sentence, then two or three sentences of context with specific numbers. WALK THE RULES: Lead with the answer. Jake: don't bury the lede. Use question headings. David's example: "What does PMI cost on a $400,000 home?" beats "Here's how to understand PMI." (That's a financing question, and I can help with the answer.) Write in 50–150-word chunks. Tip: ask AI to condense an answer to 65–70 words. Front-load entities: ZIP, city, the buyer's situation, price range, year. Add one pull quote per post, and cite primary sources. TRANSITION: "One more wrinkle: the engines don't all want the same thing."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1.5 minutes (skip it if you're short on time). From Part 2. SAY: "David's point: you can't build one page that's perfect for every engine, but knowing their tendencies helps." WALK THE TABLE: ChatGPT leans encyclopedic and pulls straight from FAQs. Perplexity is research-oriented and favors verified third-party sources like the CFPB or your real estate commission. Google's AI likes FAQ and how-to schema, short definitions, and trusted brands. Copilot favors step-by-steps and comparisons. Claude runs longer and more conversational. SAY: "These are tendencies, and they change. Cover the basics, then test in each." TRANSITION: "Which brings us back to disqualifier three: schema."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Parts 1 and 2. SAY: "Jake called schema the organizational backbone of your site in Part 1: labels behind the scenes that tell machines who you are and what a page is." DAVID'S POINT (Part 2): Schema doesn't cause citations. It removes the friction that would keep you from being recommended. WALK THE FIVE: Organization, one canonical record of who you are. Person, the same name and license number everywhere. LocalBusiness, your service area. Article with an author byline, the same name, license number, and brokerage on every post and guide. FAQPage, your questions and answers. JAKE'S STORY (Part 2): One agent who showed up in AI didn't do social media or reviews, but she had recently paid someone to fix the back-end coding of her website. SAY: "You don't need to code this. Send the text on the right to whoever runs your site, or to your IDX vendor." SET EXPECTATIONS: You may not see a visual change in Google. The goal is machine readability. TRANSITION: "Your site can't do the work on its own, though."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SAY: "Jake's headline in Part 2: show up somewhere other than your website. When other sites mention you, other people trust you." WALK THE SIX: LinkedIn: David said AI engines love citing LinkedIn, and most agents neglect it. Update it and post articles there. Reddit and Quora: Answer questions in your metro's real estate and first-time homebuyer threads. Be helpful, not promotional, and follow each community's rules. Podcasts and YouTube: Pitch yourself as a guest on a local show. Local press: Jake's point is that producers are hungry for content. Send them a useful guide with no ask in return. Associations and directories: your local Realtor association, chamber, YPN. Keep your NAP identical. Reviews: Ask a specific question, like David's example of asking a buyer what buying in their neighborhood was like. Never offer anything in exchange for a review. TRANSITION: "Let's put AI to work. Here are the prompts from the series."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NOTE: These are rebuilt from what David described on screen in Part 2. The series handout has his exact wording. PROMPT 1 (30 hyper-local questions): David said this can generate about 90 days of content in minutes. Output it as a table you can drop into Google Sheets, Excel, or Notion. It works for any role; swap in your own. FAIR HOUSING: Describe your client by situation (first-time buyer, relocating, downsizing), never by a protected characteristic. PROMPT 2 (AEO editor): Paste a page you already have and let AI restructure it. DAVID'S TIP: If anything in the output is unclear, reply: "Explain this to me like I don't know what I'm doing." The slide shows a shortened version of each prompt. Copy the full versions below. FULL VERSION, PROMPT 1: I'm a real estate agent in [City, State] who mostly works with [first-time buyers]. Give me 30 hyper-local questions these clients would actually ask an AI tool before buying here. Sort them into six categories: affordability, neighborhoods, process, timeline, costs, and the local market. Rank them by buying intent and output a table. FULL VERSION, PROMPT 2: You're an AEO editor. Rewrite the following page so it's optimized for answer engines. Requirements: put the direct answer in the first sentence; use question-style headings; keep each answer to 50–150 words; front-load specifics (city, ZIP, price range, year); cite primary sources; end with a short FAQ. Keep my voice and don't add facts I didn't give you. Page: [paste your page] TRANSITION: "And four quick helpers."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1.5 minutes. From Parts 1 and 2. SAY: "David's phrase: use AI to reverse-engineer AI." A (Part 2): Ask the engines what they know about you. It's part of testing your visibility. B (Part 1): When you're stuck, paste the step and ask for instructions. In the series, the version was "David and Jake said to do this. I don't know how." C (Part 2): David does this with his loan officers: paste the LinkedIn profile and ask what to change for AEO. If the tool can't open the link, paste the text. D (added for Fair Housing): Run it on every neighborhood page before publishing. You're still the final editor. EXTRA (Part 2): "Rewrite this answer in 65–70 words. Keep the first sentence as the direct answer and keep every number and source." COPY TEXT, A: What do you know about [Your Name], a real estate agent in [City]? What would you tell a buyer who asked about me, and which sources would you use? COPY TEXT, B: I was told to do this for AEO: [paste the step]. I don't know how. Explain it simply, then give me step-by-step instructions. COPY TEXT, C: Here's my LinkedIn profile: [paste it]. What would you change to maximize it for AEO? Write a new headline and About section. COPY TEXT, D: Check this neighborhood page for Fair Housing issues. Flag and rewrite anything about people, who an area is “for,” safety, or school ratings. Page: [paste] TRANSITION: "So how will you know it's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Parts 1 and 2. SAY: "Part 2's 30-day plan starts and ends with an audit. Make it monthly." WALK THE STEPS: The same 10 questions in the same week each month. Ask the four engines David uses: ChatGPT, Claude, Gemini, and Perplexity. Also ask "What do you know about me?" Log whether you're named, whether your pages are cited, and which sites get cited. ALSO TRACK: Google Business Profile performance (calls, direction requests, website clicks) and, in your website analytics, referral visits from AI sites like chatgpt.com, claude.ai, gemini.google.com, and perplexity.ai. An AEO grader tool can score a page for you. David showed one in the series; use one you trust. SAY: "Month one is your baseline. Zeros are the starting line." TRANSITION: "Here's the plan to move those numbers."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2 minutes. From Part 2. DAYS 1–30 is David's 30-day plan from Part 2: one small task a day. Week 1, diagnose: the four-engine audit, an AEO grader, claim and verify your Google Business Profile, audit your NAP, and pick your niche question. Week 2, create: generate 30 buyer questions, outline and draft one definitive guide answer-first, post it on LinkedIn and Reddit, and send it to a local journalist. Week 3, amplify: pitch a local podcast, answer questions on local Reddit, tune up LinkedIn, and ask for specific Google reviews. Week 4, measure: rerun the audit and the grader, publish a listicle, and schedule the next cycle. 60 AND 90: Keep building the library, then make it a habit. DAVID'S CLOSE (Part 2): It's not a technology problem. It may be a consistency problem. The agents who keep at it for 60 to 90 days are the ones who'll own their market. NO PROMISES: "This improves your odds. Nobody can guarantee a spot." TRANSITION: "Here's your homework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1.5 minutes. From Part 1. SAY: "The homework David gave between Parts 1 and 2 is the same homework I'm giving you: run the audit, and pick one niche question." THE THREE YES/NO QUESTIONS (Part 1): Can a stranger on your About page name your niche, your market, and your last 12 months of production? Does your site have at least one page that directly answers a question a buyer in your city would ask AI? If you Google your name and city, do at least three independent sites, not your own, mention you? THEN THE HELP OFFER, read it as written: "I'll give you accurate, plain-English answers to the financing questions on your FAQ hub: down payment, credit, loan types. Any co-branded piece goes through my compliance team first." COMPLIANCE (for you, the loan officer): Keep this educational. Don't offer to build, pay for, or subsidize anyone's website, schema work, content, ads, reviews, or AEO audits, and don't offer anything of value tied to referrals (RESPA Section 8). Don't promise co-marketing. In any FAQ content you help with, no rate quotes and no approval promises: general education only, reviewed by compliance. TRANSITION: "Let's open it up. What questions do you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TIME: about 3 to 4 minutes of Q&amp;A. LIKELY QUESTIONS: "Can I pay someone to get me into ChatGPT?" Jake's framing from Part 2: SEO was about who pays and who's loudest, and AEO is about whether people trust you. Be skeptical of anyone who guarantees placement. "Text or video?" (Part 1 Q&amp;A): Engines read both. Focus on a consistent message across the sites that matter most. "Do I need a website?" It's owned land (disqualifier 5), and it helps a lot. Without one, start with your Google Business Profile, LinkedIn, and your brokerage bio. "Is AI-written content OK?" Use the 90/10 rule. AI can draft; you add the human 10%, and you're responsible for accuracy, Fair Housing, and your brokerage's advertising rules. Financing questions: Answer generally or follow up one on one. No rate quotes in the room. CLOSE: Jake ended Part 2 by saying the bar is all the way to the ground: most agents haven't started, so a few steps this week make a real difference. Thank everyone, point to your contact info, and repeat the homework. Leave the compliance footer on this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slideLayout" Target="../slideLayouts/slideLayout1.xml"/><Relationship Id="rId6"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image" Target="../media/image-8-7.png"/><Relationship Id="rId8" Type="http://schemas.openxmlformats.org/officeDocument/2006/relationships/image" Target="../media/image-8-8.png"/><Relationship Id="rId9" Type="http://schemas.openxmlformats.org/officeDocument/2006/relationships/image" Target="../media/image-8-9.png"/><Relationship Id="rId10" Type="http://schemas.openxmlformats.org/officeDocument/2006/relationships/slideLayout" Target="../slideLayouts/slideLayout1.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image" Target="../media/image-9-7.png"/><Relationship Id="rId8" Type="http://schemas.openxmlformats.org/officeDocument/2006/relationships/image" Target="../media/image-9-8.png"/><Relationship Id="rId9" Type="http://schemas.openxmlformats.org/officeDocument/2006/relationships/image" Target="../media/image-9-9.png"/><Relationship Id="rId10" Type="http://schemas.openxmlformats.org/officeDocument/2006/relationships/image" Target="../media/image-9-10.png"/><Relationship Id="rId11" Type="http://schemas.openxmlformats.org/officeDocument/2006/relationships/image" Target="../media/image-9-11.png"/><Relationship Id="rId12" Type="http://schemas.openxmlformats.org/officeDocument/2006/relationships/image" Target="../media/image-9-12.png"/><Relationship Id="rId13" Type="http://schemas.openxmlformats.org/officeDocument/2006/relationships/slideLayout" Target="../slideLayouts/slideLayout1.xml"/><Relationship Id="rId1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slideLayout" Target="../slideLayouts/slideLayout1.xml"/><Relationship Id="rId8"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image" Target="../media/image-18-6.png"/><Relationship Id="rId7" Type="http://schemas.openxmlformats.org/officeDocument/2006/relationships/slideLayout" Target="../slideLayouts/slideLayout1.xml"/><Relationship Id="rId8"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5886450"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FD3AE"/>
                </a:solidFill>
                <a:latin typeface="IBM Plex Sans" pitchFamily="34" charset="0"/>
                <a:ea typeface="IBM Plex Sans" pitchFamily="34" charset="-122"/>
                <a:cs typeface="IBM Plex Sans" pitchFamily="34" charset="-120"/>
              </a:rPr>
              <a:t>A WORKSHOP FOR REAL ESTATE AGENTS</a:t>
            </a:r>
            <a:endParaRPr lang="en-US" sz="1200" dirty="0"/>
          </a:p>
        </p:txBody>
      </p:sp>
      <p:sp>
        <p:nvSpPr>
          <p:cNvPr id="3" name="Text 1"/>
          <p:cNvSpPr/>
          <p:nvPr/>
        </p:nvSpPr>
        <p:spPr>
          <a:xfrm>
            <a:off x="812800" y="1959620"/>
            <a:ext cx="5886450" cy="1732260"/>
          </a:xfrm>
          <a:prstGeom prst="rect">
            <a:avLst/>
          </a:prstGeom>
          <a:noFill/>
          <a:ln/>
        </p:spPr>
        <p:txBody>
          <a:bodyPr wrap="square" lIns="0" tIns="0" rIns="0" bIns="0" rtlCol="0" anchor="t">
            <a:normAutofit/>
          </a:bodyPr>
          <a:lstStyle/>
          <a:p>
            <a:pPr algn="l" indent="0" marL="0">
              <a:lnSpc>
                <a:spcPts val="6720"/>
              </a:lnSpc>
              <a:buNone/>
            </a:pPr>
            <a:r>
              <a:rPr lang="en-US" sz="6400" b="1" dirty="0">
                <a:solidFill>
                  <a:srgbClr val="F5F6F8"/>
                </a:solidFill>
                <a:latin typeface="Archivo" pitchFamily="34" charset="0"/>
                <a:ea typeface="Archivo" pitchFamily="34" charset="-122"/>
                <a:cs typeface="Archivo" pitchFamily="34" charset="-120"/>
              </a:rPr>
              <a:t>AEO for</a:t>
            </a:r>
            <a:endParaRPr lang="en-US" sz="6400" dirty="0"/>
          </a:p>
          <a:p>
            <a:pPr algn="l" indent="0" marL="0">
              <a:lnSpc>
                <a:spcPts val="6720"/>
              </a:lnSpc>
              <a:buNone/>
            </a:pPr>
            <a:r>
              <a:rPr lang="en-US" sz="6400" b="1" dirty="0">
                <a:solidFill>
                  <a:srgbClr val="5FD3AE"/>
                </a:solidFill>
                <a:latin typeface="Archivo" pitchFamily="34" charset="0"/>
                <a:ea typeface="Archivo" pitchFamily="34" charset="-122"/>
                <a:cs typeface="Archivo" pitchFamily="34" charset="-120"/>
              </a:rPr>
              <a:t>Realtors</a:t>
            </a:r>
            <a:endParaRPr lang="en-US" sz="6400" dirty="0"/>
          </a:p>
        </p:txBody>
      </p:sp>
      <p:sp>
        <p:nvSpPr>
          <p:cNvPr id="4" name="Text 2"/>
          <p:cNvSpPr/>
          <p:nvPr/>
        </p:nvSpPr>
        <p:spPr>
          <a:xfrm>
            <a:off x="812800" y="3869680"/>
            <a:ext cx="5886450" cy="6858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C9D6E3"/>
                </a:solidFill>
                <a:latin typeface="IBM Plex Sans" pitchFamily="34" charset="0"/>
                <a:ea typeface="IBM Plex Sans" pitchFamily="34" charset="-122"/>
                <a:cs typeface="IBM Plex Sans" pitchFamily="34" charset="-120"/>
              </a:rPr>
              <a:t>How to get found, and recommended, when your market asks AI</a:t>
            </a:r>
            <a:endParaRPr lang="en-US" sz="2000" dirty="0"/>
          </a:p>
        </p:txBody>
      </p:sp>
      <p:sp>
        <p:nvSpPr>
          <p:cNvPr id="5" name="Text 3"/>
          <p:cNvSpPr/>
          <p:nvPr/>
        </p:nvSpPr>
        <p:spPr>
          <a:xfrm>
            <a:off x="812800" y="5463580"/>
            <a:ext cx="719455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FD54A"/>
                </a:solidFill>
                <a:latin typeface="IBM Plex Sans" pitchFamily="34" charset="0"/>
                <a:ea typeface="IBM Plex Sans" pitchFamily="34" charset="-122"/>
                <a:cs typeface="IBM Plex Sans" pitchFamily="34" charset="-120"/>
              </a:rPr>
              <a:t>[Your Name]</a:t>
            </a:r>
            <a:r>
              <a:rPr lang="en-US" sz="1500" dirty="0">
                <a:solidFill>
                  <a:srgbClr val="F5F6F8"/>
                </a:solidFill>
                <a:latin typeface="IBM Plex Sans" pitchFamily="34" charset="0"/>
                <a:ea typeface="IBM Plex Sans" pitchFamily="34" charset="-122"/>
                <a:cs typeface="IBM Plex Sans" pitchFamily="34" charset="-120"/>
              </a:rPr>
              <a:t> · Loan Officer · Movement Mortgage · NMLS #</a:t>
            </a:r>
            <a:r>
              <a:rPr lang="en-US" sz="1500" dirty="0">
                <a:solidFill>
                  <a:srgbClr val="FFD54A"/>
                </a:solidFill>
                <a:latin typeface="IBM Plex Sans" pitchFamily="34" charset="0"/>
                <a:ea typeface="IBM Plex Sans" pitchFamily="34" charset="-122"/>
                <a:cs typeface="IBM Plex Sans" pitchFamily="34" charset="-120"/>
              </a:rPr>
              <a:t>[______]</a:t>
            </a:r>
            <a:endParaRPr lang="en-US" sz="1500" dirty="0"/>
          </a:p>
        </p:txBody>
      </p:sp>
      <p:sp>
        <p:nvSpPr>
          <p:cNvPr id="6" name="Text 4"/>
          <p:cNvSpPr/>
          <p:nvPr/>
        </p:nvSpPr>
        <p:spPr>
          <a:xfrm>
            <a:off x="812800" y="5831880"/>
            <a:ext cx="71945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Adapted from AI + Agents, Season 2, with David Colgan &amp; Jake Fehling</a:t>
            </a:r>
            <a:endParaRPr lang="en-US" sz="1200" dirty="0"/>
          </a:p>
        </p:txBody>
      </p:sp>
      <p:sp>
        <p:nvSpPr>
          <p:cNvPr id="7" name="Shape 5"/>
          <p:cNvSpPr/>
          <p:nvPr/>
        </p:nvSpPr>
        <p:spPr>
          <a:xfrm>
            <a:off x="6985000" y="1841500"/>
            <a:ext cx="4394200" cy="2713831"/>
          </a:xfrm>
          <a:prstGeom prst="roundRect">
            <a:avLst>
              <a:gd name="adj" fmla="val 5616"/>
            </a:avLst>
          </a:prstGeom>
          <a:solidFill>
            <a:srgbClr val="13355E"/>
          </a:solidFill>
          <a:ln/>
        </p:spPr>
      </p:sp>
      <p:sp>
        <p:nvSpPr>
          <p:cNvPr id="8" name="Text 6"/>
          <p:cNvSpPr/>
          <p:nvPr/>
        </p:nvSpPr>
        <p:spPr>
          <a:xfrm>
            <a:off x="7239000" y="2095500"/>
            <a:ext cx="4002786" cy="238720"/>
          </a:xfrm>
          <a:prstGeom prst="rect">
            <a:avLst/>
          </a:prstGeom>
          <a:noFill/>
          <a:ln/>
        </p:spPr>
        <p:txBody>
          <a:bodyPr wrap="square" lIns="0" tIns="0" rIns="0" bIns="0" rtlCol="0" anchor="t">
            <a:normAutofit/>
          </a:bodyPr>
          <a:lstStyle/>
          <a:p>
            <a:pPr algn="l" indent="0" marL="0">
              <a:lnSpc>
                <a:spcPts val="1680"/>
              </a:lnSpc>
              <a:buNone/>
            </a:pPr>
            <a:r>
              <a:rPr lang="en-US" sz="1200" spc="100" kern="0" dirty="0">
                <a:solidFill>
                  <a:srgbClr val="8FA3B8"/>
                </a:solidFill>
                <a:latin typeface="IBM Plex Mono" pitchFamily="34" charset="0"/>
                <a:ea typeface="IBM Plex Mono" pitchFamily="34" charset="-122"/>
                <a:cs typeface="IBM Plex Mono" pitchFamily="34" charset="-120"/>
              </a:rPr>
              <a:t>ASK ANY ANSWER ENGINE</a:t>
            </a:r>
            <a:endParaRPr lang="en-US" sz="1200" dirty="0"/>
          </a:p>
        </p:txBody>
      </p:sp>
      <p:sp>
        <p:nvSpPr>
          <p:cNvPr id="9" name="Text 7"/>
          <p:cNvSpPr/>
          <p:nvPr/>
        </p:nvSpPr>
        <p:spPr>
          <a:xfrm>
            <a:off x="7239000" y="2435820"/>
            <a:ext cx="4002786" cy="57785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F5F6F8"/>
                </a:solidFill>
                <a:latin typeface="IBM Plex Mono" pitchFamily="34" charset="0"/>
                <a:ea typeface="IBM Plex Mono" pitchFamily="34" charset="-122"/>
                <a:cs typeface="IBM Plex Mono" pitchFamily="34" charset="-120"/>
              </a:rPr>
              <a:t>Who's the best real estate agent in </a:t>
            </a:r>
            <a:r>
              <a:rPr lang="en-US" sz="1500" dirty="0">
                <a:solidFill>
                  <a:srgbClr val="FFD54A"/>
                </a:solidFill>
                <a:latin typeface="IBM Plex Mono" pitchFamily="34" charset="0"/>
                <a:ea typeface="IBM Plex Mono" pitchFamily="34" charset="-122"/>
                <a:cs typeface="IBM Plex Mono" pitchFamily="34" charset="-120"/>
              </a:rPr>
              <a:t>[City, State]</a:t>
            </a:r>
            <a:r>
              <a:rPr lang="en-US" sz="1500" dirty="0">
                <a:solidFill>
                  <a:srgbClr val="F5F6F8"/>
                </a:solidFill>
                <a:latin typeface="IBM Plex Mono" pitchFamily="34" charset="0"/>
                <a:ea typeface="IBM Plex Mono" pitchFamily="34" charset="-122"/>
                <a:cs typeface="IBM Plex Mono" pitchFamily="34" charset="-120"/>
              </a:rPr>
              <a:t>?</a:t>
            </a:r>
            <a:endParaRPr lang="en-US" sz="1500" dirty="0"/>
          </a:p>
        </p:txBody>
      </p:sp>
      <p:pic>
        <p:nvPicPr>
          <p:cNvPr id="10" name="Image 0" descr="line">    </p:cNvPr>
          <p:cNvPicPr>
            <a:picLocks noChangeAspect="1"/>
          </p:cNvPicPr>
          <p:nvPr/>
        </p:nvPicPr>
        <p:blipFill>
          <a:blip r:embed="rId1"/>
          <a:srcRect l="0" r="0" t="0" b="0"/>
          <a:stretch/>
        </p:blipFill>
        <p:spPr>
          <a:xfrm>
            <a:off x="7239000" y="3115270"/>
            <a:ext cx="3886200" cy="12700"/>
          </a:xfrm>
          <a:prstGeom prst="rect">
            <a:avLst/>
          </a:prstGeom>
        </p:spPr>
      </p:pic>
      <p:sp>
        <p:nvSpPr>
          <p:cNvPr id="11" name="Text 8"/>
          <p:cNvSpPr/>
          <p:nvPr/>
        </p:nvSpPr>
        <p:spPr>
          <a:xfrm>
            <a:off x="7239000" y="3254970"/>
            <a:ext cx="400278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Sites the answer cites</a:t>
            </a:r>
            <a:endParaRPr lang="en-US" sz="1200" dirty="0"/>
          </a:p>
        </p:txBody>
      </p:sp>
      <p:sp>
        <p:nvSpPr>
          <p:cNvPr id="12" name="Shape 9"/>
          <p:cNvSpPr/>
          <p:nvPr/>
        </p:nvSpPr>
        <p:spPr>
          <a:xfrm>
            <a:off x="7239000" y="3595291"/>
            <a:ext cx="1840855" cy="314920"/>
          </a:xfrm>
          <a:prstGeom prst="roundRect">
            <a:avLst>
              <a:gd name="adj" fmla="val 50000"/>
            </a:avLst>
          </a:prstGeom>
          <a:solidFill>
            <a:srgbClr val="1E4470"/>
          </a:solidFill>
          <a:ln/>
        </p:spPr>
      </p:sp>
      <p:sp>
        <p:nvSpPr>
          <p:cNvPr id="13" name="Text 10"/>
          <p:cNvSpPr/>
          <p:nvPr/>
        </p:nvSpPr>
        <p:spPr>
          <a:xfrm>
            <a:off x="7353300" y="3646091"/>
            <a:ext cx="1663055"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5"/>
                </a:solidFill>
                <a:latin typeface="IBM Plex Sans" pitchFamily="34" charset="0"/>
                <a:ea typeface="IBM Plex Sans" pitchFamily="34" charset="-122"/>
                <a:cs typeface="IBM Plex Sans" pitchFamily="34" charset="-120"/>
              </a:rPr>
              <a:t>Google Business Profile</a:t>
            </a:r>
            <a:endParaRPr lang="en-US" sz="1200" dirty="0"/>
          </a:p>
        </p:txBody>
      </p:sp>
      <p:sp>
        <p:nvSpPr>
          <p:cNvPr id="14" name="Shape 11"/>
          <p:cNvSpPr/>
          <p:nvPr/>
        </p:nvSpPr>
        <p:spPr>
          <a:xfrm>
            <a:off x="9156055" y="3595291"/>
            <a:ext cx="675928" cy="314920"/>
          </a:xfrm>
          <a:prstGeom prst="roundRect">
            <a:avLst>
              <a:gd name="adj" fmla="val 50000"/>
            </a:avLst>
          </a:prstGeom>
          <a:solidFill>
            <a:srgbClr val="1E4470"/>
          </a:solidFill>
          <a:ln/>
        </p:spPr>
      </p:sp>
      <p:sp>
        <p:nvSpPr>
          <p:cNvPr id="15" name="Text 12"/>
          <p:cNvSpPr/>
          <p:nvPr/>
        </p:nvSpPr>
        <p:spPr>
          <a:xfrm>
            <a:off x="9270355" y="3646091"/>
            <a:ext cx="49812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5"/>
                </a:solidFill>
                <a:latin typeface="IBM Plex Sans" pitchFamily="34" charset="0"/>
                <a:ea typeface="IBM Plex Sans" pitchFamily="34" charset="-122"/>
                <a:cs typeface="IBM Plex Sans" pitchFamily="34" charset="-120"/>
              </a:rPr>
              <a:t>Reddit</a:t>
            </a:r>
            <a:endParaRPr lang="en-US" sz="1200" dirty="0"/>
          </a:p>
        </p:txBody>
      </p:sp>
      <p:sp>
        <p:nvSpPr>
          <p:cNvPr id="16" name="Shape 13"/>
          <p:cNvSpPr/>
          <p:nvPr/>
        </p:nvSpPr>
        <p:spPr>
          <a:xfrm>
            <a:off x="9908183" y="3595291"/>
            <a:ext cx="826939" cy="314920"/>
          </a:xfrm>
          <a:prstGeom prst="roundRect">
            <a:avLst>
              <a:gd name="adj" fmla="val 50000"/>
            </a:avLst>
          </a:prstGeom>
          <a:solidFill>
            <a:srgbClr val="1E4470"/>
          </a:solidFill>
          <a:ln/>
        </p:spPr>
      </p:sp>
      <p:sp>
        <p:nvSpPr>
          <p:cNvPr id="17" name="Text 14"/>
          <p:cNvSpPr/>
          <p:nvPr/>
        </p:nvSpPr>
        <p:spPr>
          <a:xfrm>
            <a:off x="10022483" y="3646091"/>
            <a:ext cx="649139"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E6EDF5"/>
                </a:solidFill>
                <a:latin typeface="IBM Plex Sans" pitchFamily="34" charset="0"/>
                <a:ea typeface="IBM Plex Sans" pitchFamily="34" charset="-122"/>
                <a:cs typeface="IBM Plex Sans" pitchFamily="34" charset="-120"/>
              </a:rPr>
              <a:t>LinkedIn</a:t>
            </a:r>
            <a:endParaRPr lang="en-US" sz="1200" dirty="0"/>
          </a:p>
        </p:txBody>
      </p:sp>
      <p:sp>
        <p:nvSpPr>
          <p:cNvPr id="18" name="Shape 15"/>
          <p:cNvSpPr/>
          <p:nvPr/>
        </p:nvSpPr>
        <p:spPr>
          <a:xfrm>
            <a:off x="7239000" y="3986411"/>
            <a:ext cx="1006425" cy="314920"/>
          </a:xfrm>
          <a:prstGeom prst="roundRect">
            <a:avLst>
              <a:gd name="adj" fmla="val 50000"/>
            </a:avLst>
          </a:prstGeom>
          <a:solidFill>
            <a:srgbClr val="5FD3AE"/>
          </a:solidFill>
          <a:ln/>
        </p:spPr>
      </p:sp>
      <p:sp>
        <p:nvSpPr>
          <p:cNvPr id="19" name="Text 16"/>
          <p:cNvSpPr/>
          <p:nvPr/>
        </p:nvSpPr>
        <p:spPr>
          <a:xfrm>
            <a:off x="7353300" y="4037211"/>
            <a:ext cx="828625"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2545"/>
                </a:solidFill>
                <a:latin typeface="IBM Plex Sans" pitchFamily="34" charset="0"/>
                <a:ea typeface="IBM Plex Sans" pitchFamily="34" charset="-122"/>
                <a:cs typeface="IBM Plex Sans" pitchFamily="34" charset="-120"/>
              </a:rPr>
              <a:t>Your page?</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LIVE DEMO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Let's ask the machine.</a:t>
            </a:r>
            <a:endParaRPr lang="en-US" sz="3200" dirty="0"/>
          </a:p>
        </p:txBody>
      </p:sp>
      <p:sp>
        <p:nvSpPr>
          <p:cNvPr id="4" name="Text 2"/>
          <p:cNvSpPr/>
          <p:nvPr/>
        </p:nvSpPr>
        <p:spPr>
          <a:xfrm>
            <a:off x="812800" y="1803350"/>
            <a:ext cx="558216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1 · ASK IT COLD</a:t>
            </a:r>
            <a:endParaRPr lang="en-US" sz="1200" dirty="0"/>
          </a:p>
        </p:txBody>
      </p:sp>
      <p:sp>
        <p:nvSpPr>
          <p:cNvPr id="5" name="Shape 3"/>
          <p:cNvSpPr/>
          <p:nvPr/>
        </p:nvSpPr>
        <p:spPr>
          <a:xfrm>
            <a:off x="812800" y="2118271"/>
            <a:ext cx="5419576" cy="1092200"/>
          </a:xfrm>
          <a:prstGeom prst="roundRect">
            <a:avLst>
              <a:gd name="adj" fmla="val 11628"/>
            </a:avLst>
          </a:prstGeom>
          <a:solidFill>
            <a:srgbClr val="0B2545"/>
          </a:solidFill>
          <a:ln/>
        </p:spPr>
      </p:sp>
      <p:sp>
        <p:nvSpPr>
          <p:cNvPr id="6" name="Text 4"/>
          <p:cNvSpPr/>
          <p:nvPr/>
        </p:nvSpPr>
        <p:spPr>
          <a:xfrm>
            <a:off x="1066800" y="2321471"/>
            <a:ext cx="5058923" cy="7112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F5F6F8"/>
                </a:solidFill>
                <a:latin typeface="IBM Plex Mono" pitchFamily="34" charset="0"/>
                <a:ea typeface="IBM Plex Mono" pitchFamily="34" charset="-122"/>
                <a:cs typeface="IBM Plex Mono" pitchFamily="34" charset="-120"/>
              </a:rPr>
              <a:t>&gt; Who's the best real estate agent in </a:t>
            </a:r>
            <a:r>
              <a:rPr lang="en-US" sz="2000" dirty="0">
                <a:solidFill>
                  <a:srgbClr val="FFD54A"/>
                </a:solidFill>
                <a:latin typeface="IBM Plex Mono" pitchFamily="34" charset="0"/>
                <a:ea typeface="IBM Plex Mono" pitchFamily="34" charset="-122"/>
                <a:cs typeface="IBM Plex Mono" pitchFamily="34" charset="-120"/>
              </a:rPr>
              <a:t>[City, State]</a:t>
            </a:r>
            <a:r>
              <a:rPr lang="en-US" sz="2000" dirty="0">
                <a:solidFill>
                  <a:srgbClr val="F5F6F8"/>
                </a:solidFill>
                <a:latin typeface="IBM Plex Mono" pitchFamily="34" charset="0"/>
                <a:ea typeface="IBM Plex Mono" pitchFamily="34" charset="-122"/>
                <a:cs typeface="IBM Plex Mono" pitchFamily="34" charset="-120"/>
              </a:rPr>
              <a:t>?</a:t>
            </a:r>
            <a:endParaRPr lang="en-US" sz="2000" dirty="0"/>
          </a:p>
        </p:txBody>
      </p:sp>
      <p:sp>
        <p:nvSpPr>
          <p:cNvPr id="7" name="Text 5"/>
          <p:cNvSpPr/>
          <p:nvPr/>
        </p:nvSpPr>
        <p:spPr>
          <a:xfrm>
            <a:off x="812800" y="3312071"/>
            <a:ext cx="5582163"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2 · THEN ASK IT WHY</a:t>
            </a:r>
            <a:endParaRPr lang="en-US" sz="1200" dirty="0"/>
          </a:p>
        </p:txBody>
      </p:sp>
      <p:sp>
        <p:nvSpPr>
          <p:cNvPr id="8" name="Shape 6"/>
          <p:cNvSpPr/>
          <p:nvPr/>
        </p:nvSpPr>
        <p:spPr>
          <a:xfrm>
            <a:off x="812800" y="3626991"/>
            <a:ext cx="5419576" cy="1511300"/>
          </a:xfrm>
          <a:prstGeom prst="roundRect">
            <a:avLst>
              <a:gd name="adj" fmla="val 8403"/>
            </a:avLst>
          </a:prstGeom>
          <a:solidFill>
            <a:srgbClr val="0B2545"/>
          </a:solidFill>
          <a:ln/>
        </p:spPr>
      </p:sp>
      <p:sp>
        <p:nvSpPr>
          <p:cNvPr id="9" name="Text 7"/>
          <p:cNvSpPr/>
          <p:nvPr/>
        </p:nvSpPr>
        <p:spPr>
          <a:xfrm>
            <a:off x="1066800" y="3830191"/>
            <a:ext cx="5058923" cy="113030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E6EDF5"/>
                </a:solidFill>
                <a:latin typeface="IBM Plex Mono" pitchFamily="34" charset="0"/>
                <a:ea typeface="IBM Plex Mono" pitchFamily="34" charset="-122"/>
                <a:cs typeface="IBM Plex Mono" pitchFamily="34" charset="-120"/>
              </a:rPr>
              <a:t>&gt; What steps did you take to make these specific recommendations to me? If I were someone else on a different account, would you make the same recommendations?</a:t>
            </a:r>
            <a:endParaRPr lang="en-US" sz="1500" dirty="0"/>
          </a:p>
        </p:txBody>
      </p:sp>
      <p:sp>
        <p:nvSpPr>
          <p:cNvPr id="10" name="Text 8"/>
          <p:cNvSpPr/>
          <p:nvPr/>
        </p:nvSpPr>
        <p:spPr>
          <a:xfrm>
            <a:off x="812800" y="5239891"/>
            <a:ext cx="5582163"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Try it in ChatGPT, Claude, Gemini, and Perplexity.</a:t>
            </a:r>
            <a:endParaRPr lang="en-US" sz="1500" dirty="0"/>
          </a:p>
        </p:txBody>
      </p:sp>
      <p:sp>
        <p:nvSpPr>
          <p:cNvPr id="11" name="Shape 9"/>
          <p:cNvSpPr/>
          <p:nvPr/>
        </p:nvSpPr>
        <p:spPr>
          <a:xfrm>
            <a:off x="6591151" y="1806525"/>
            <a:ext cx="4784874" cy="4032300"/>
          </a:xfrm>
          <a:prstGeom prst="roundRect">
            <a:avLst>
              <a:gd name="adj" fmla="val 3701"/>
            </a:avLst>
          </a:prstGeom>
          <a:solidFill>
            <a:srgbClr val="FCFDFE"/>
          </a:solidFill>
          <a:ln w="6350">
            <a:solidFill>
              <a:srgbClr val="D5DAE1"/>
            </a:solidFill>
            <a:prstDash val="solid"/>
          </a:ln>
        </p:spPr>
      </p:sp>
      <p:sp>
        <p:nvSpPr>
          <p:cNvPr id="12" name="Text 10"/>
          <p:cNvSpPr/>
          <p:nvPr/>
        </p:nvSpPr>
        <p:spPr>
          <a:xfrm>
            <a:off x="6899126" y="2505025"/>
            <a:ext cx="4293992"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Watch for</a:t>
            </a:r>
            <a:endParaRPr lang="en-US" sz="2000" dirty="0"/>
          </a:p>
        </p:txBody>
      </p:sp>
      <p:sp>
        <p:nvSpPr>
          <p:cNvPr id="13" name="Shape 11"/>
          <p:cNvSpPr/>
          <p:nvPr/>
        </p:nvSpPr>
        <p:spPr>
          <a:xfrm>
            <a:off x="6899126" y="3025725"/>
            <a:ext cx="304800" cy="304800"/>
          </a:xfrm>
          <a:prstGeom prst="roundRect">
            <a:avLst>
              <a:gd name="adj" fmla="val 50000"/>
            </a:avLst>
          </a:prstGeom>
          <a:solidFill>
            <a:srgbClr val="0B7358"/>
          </a:solidFill>
          <a:ln/>
        </p:spPr>
      </p:sp>
      <p:sp>
        <p:nvSpPr>
          <p:cNvPr id="14" name="Text 12"/>
          <p:cNvSpPr/>
          <p:nvPr/>
        </p:nvSpPr>
        <p:spPr>
          <a:xfrm>
            <a:off x="7003852" y="3101925"/>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F5F6F8"/>
                </a:solidFill>
                <a:latin typeface="Archivo" pitchFamily="34" charset="0"/>
                <a:ea typeface="Archivo" pitchFamily="34" charset="-122"/>
                <a:cs typeface="Archivo" pitchFamily="34" charset="-120"/>
              </a:rPr>
              <a:t>1</a:t>
            </a:r>
            <a:endParaRPr lang="en-US" sz="1200" dirty="0"/>
          </a:p>
        </p:txBody>
      </p:sp>
      <p:sp>
        <p:nvSpPr>
          <p:cNvPr id="15" name="Text 13"/>
          <p:cNvSpPr/>
          <p:nvPr/>
        </p:nvSpPr>
        <p:spPr>
          <a:xfrm>
            <a:off x="7330926" y="3025725"/>
            <a:ext cx="3849238"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3202E"/>
                </a:solidFill>
                <a:latin typeface="IBM Plex Sans" pitchFamily="34" charset="0"/>
                <a:ea typeface="IBM Plex Sans" pitchFamily="34" charset="-122"/>
                <a:cs typeface="IBM Plex Sans" pitchFamily="34" charset="-120"/>
              </a:rPr>
              <a:t>Did your name come up? Yes or no.</a:t>
            </a:r>
            <a:endParaRPr lang="en-US" sz="1500" dirty="0"/>
          </a:p>
        </p:txBody>
      </p:sp>
      <p:sp>
        <p:nvSpPr>
          <p:cNvPr id="16" name="Shape 14"/>
          <p:cNvSpPr/>
          <p:nvPr/>
        </p:nvSpPr>
        <p:spPr>
          <a:xfrm>
            <a:off x="6899126" y="3559125"/>
            <a:ext cx="304800" cy="304800"/>
          </a:xfrm>
          <a:prstGeom prst="roundRect">
            <a:avLst>
              <a:gd name="adj" fmla="val 50000"/>
            </a:avLst>
          </a:prstGeom>
          <a:solidFill>
            <a:srgbClr val="0B7358"/>
          </a:solidFill>
          <a:ln/>
        </p:spPr>
      </p:sp>
      <p:sp>
        <p:nvSpPr>
          <p:cNvPr id="17" name="Text 15"/>
          <p:cNvSpPr/>
          <p:nvPr/>
        </p:nvSpPr>
        <p:spPr>
          <a:xfrm>
            <a:off x="7003852" y="3635325"/>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F5F6F8"/>
                </a:solidFill>
                <a:latin typeface="Archivo" pitchFamily="34" charset="0"/>
                <a:ea typeface="Archivo" pitchFamily="34" charset="-122"/>
                <a:cs typeface="Archivo" pitchFamily="34" charset="-120"/>
              </a:rPr>
              <a:t>2</a:t>
            </a:r>
            <a:endParaRPr lang="en-US" sz="1200" dirty="0"/>
          </a:p>
        </p:txBody>
      </p:sp>
      <p:sp>
        <p:nvSpPr>
          <p:cNvPr id="18" name="Text 16"/>
          <p:cNvSpPr/>
          <p:nvPr/>
        </p:nvSpPr>
        <p:spPr>
          <a:xfrm>
            <a:off x="7330926" y="3559125"/>
            <a:ext cx="3849238"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3202E"/>
                </a:solidFill>
                <a:latin typeface="IBM Plex Sans" pitchFamily="34" charset="0"/>
                <a:ea typeface="IBM Plex Sans" pitchFamily="34" charset="-122"/>
                <a:cs typeface="IBM Plex Sans" pitchFamily="34" charset="-120"/>
              </a:rPr>
              <a:t>Which sites does it cite?</a:t>
            </a:r>
            <a:endParaRPr lang="en-US" sz="1500" dirty="0"/>
          </a:p>
        </p:txBody>
      </p:sp>
      <p:sp>
        <p:nvSpPr>
          <p:cNvPr id="19" name="Shape 17"/>
          <p:cNvSpPr/>
          <p:nvPr/>
        </p:nvSpPr>
        <p:spPr>
          <a:xfrm>
            <a:off x="6899126" y="4092525"/>
            <a:ext cx="304800" cy="304800"/>
          </a:xfrm>
          <a:prstGeom prst="roundRect">
            <a:avLst>
              <a:gd name="adj" fmla="val 50000"/>
            </a:avLst>
          </a:prstGeom>
          <a:solidFill>
            <a:srgbClr val="0B7358"/>
          </a:solidFill>
          <a:ln/>
        </p:spPr>
      </p:sp>
      <p:sp>
        <p:nvSpPr>
          <p:cNvPr id="20" name="Text 18"/>
          <p:cNvSpPr/>
          <p:nvPr/>
        </p:nvSpPr>
        <p:spPr>
          <a:xfrm>
            <a:off x="7003852" y="4168725"/>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F5F6F8"/>
                </a:solidFill>
                <a:latin typeface="Archivo" pitchFamily="34" charset="0"/>
                <a:ea typeface="Archivo" pitchFamily="34" charset="-122"/>
                <a:cs typeface="Archivo" pitchFamily="34" charset="-120"/>
              </a:rPr>
              <a:t>3</a:t>
            </a:r>
            <a:endParaRPr lang="en-US" sz="1200" dirty="0"/>
          </a:p>
        </p:txBody>
      </p:sp>
      <p:sp>
        <p:nvSpPr>
          <p:cNvPr id="21" name="Text 19"/>
          <p:cNvSpPr/>
          <p:nvPr/>
        </p:nvSpPr>
        <p:spPr>
          <a:xfrm>
            <a:off x="7330926" y="4092525"/>
            <a:ext cx="3849238"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3202E"/>
                </a:solidFill>
                <a:latin typeface="IBM Plex Sans" pitchFamily="34" charset="0"/>
                <a:ea typeface="IBM Plex Sans" pitchFamily="34" charset="-122"/>
                <a:cs typeface="IBM Plex Sans" pitchFamily="34" charset="-120"/>
              </a:rPr>
              <a:t>Are the agents it names on sites you're not?</a:t>
            </a:r>
            <a:endParaRPr lang="en-US" sz="1500" dirty="0"/>
          </a:p>
        </p:txBody>
      </p:sp>
      <p:sp>
        <p:nvSpPr>
          <p:cNvPr id="22" name="Shape 20"/>
          <p:cNvSpPr/>
          <p:nvPr/>
        </p:nvSpPr>
        <p:spPr>
          <a:xfrm>
            <a:off x="6899126" y="4625925"/>
            <a:ext cx="304800" cy="304800"/>
          </a:xfrm>
          <a:prstGeom prst="roundRect">
            <a:avLst>
              <a:gd name="adj" fmla="val 50000"/>
            </a:avLst>
          </a:prstGeom>
          <a:solidFill>
            <a:srgbClr val="0B7358"/>
          </a:solidFill>
          <a:ln/>
        </p:spPr>
      </p:sp>
      <p:sp>
        <p:nvSpPr>
          <p:cNvPr id="23" name="Text 21"/>
          <p:cNvSpPr/>
          <p:nvPr/>
        </p:nvSpPr>
        <p:spPr>
          <a:xfrm>
            <a:off x="7003802" y="4702125"/>
            <a:ext cx="14619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F5F6F8"/>
                </a:solidFill>
                <a:latin typeface="Archivo" pitchFamily="34" charset="0"/>
                <a:ea typeface="Archivo" pitchFamily="34" charset="-122"/>
                <a:cs typeface="Archivo" pitchFamily="34" charset="-120"/>
              </a:rPr>
              <a:t>4</a:t>
            </a:r>
            <a:endParaRPr lang="en-US" sz="1200" dirty="0"/>
          </a:p>
        </p:txBody>
      </p:sp>
      <p:sp>
        <p:nvSpPr>
          <p:cNvPr id="24" name="Text 22"/>
          <p:cNvSpPr/>
          <p:nvPr/>
        </p:nvSpPr>
        <p:spPr>
          <a:xfrm>
            <a:off x="7330926" y="4625925"/>
            <a:ext cx="3849238"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13202E"/>
                </a:solidFill>
                <a:latin typeface="IBM Plex Sans" pitchFamily="34" charset="0"/>
                <a:ea typeface="IBM Plex Sans" pitchFamily="34" charset="-122"/>
                <a:cs typeface="IBM Plex Sans" pitchFamily="34" charset="-120"/>
              </a:rPr>
              <a:t>How much did it use what it knows about you?</a:t>
            </a:r>
            <a:endParaRPr lang="en-US" sz="1500" dirty="0"/>
          </a:p>
        </p:txBody>
      </p:sp>
      <p:sp>
        <p:nvSpPr>
          <p:cNvPr id="25" name="Text 23"/>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Opener</a:t>
            </a:r>
            <a:endParaRPr lang="en-US" sz="1200" dirty="0"/>
          </a:p>
        </p:txBody>
      </p:sp>
      <p:sp>
        <p:nvSpPr>
          <p:cNvPr id="26" name="Text 2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02</a:t>
            </a:r>
            <a:endParaRPr lang="en-US" sz="1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WHAT'S CHANGED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Buyers ask AI. Few agents show up.</a:t>
            </a:r>
            <a:endParaRPr lang="en-US" sz="3200" dirty="0"/>
          </a:p>
        </p:txBody>
      </p:sp>
      <p:sp>
        <p:nvSpPr>
          <p:cNvPr id="4" name="Text 2"/>
          <p:cNvSpPr/>
          <p:nvPr/>
        </p:nvSpPr>
        <p:spPr>
          <a:xfrm>
            <a:off x="812800" y="2284710"/>
            <a:ext cx="4967510"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82%</a:t>
            </a:r>
            <a:endParaRPr lang="en-US" sz="6400" dirty="0"/>
          </a:p>
        </p:txBody>
      </p:sp>
      <p:sp>
        <p:nvSpPr>
          <p:cNvPr id="5" name="Text 3"/>
          <p:cNvSpPr/>
          <p:nvPr/>
        </p:nvSpPr>
        <p:spPr>
          <a:xfrm>
            <a:off x="812800" y="3173710"/>
            <a:ext cx="4967510" cy="10160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13202E"/>
                </a:solidFill>
                <a:latin typeface="IBM Plex Sans" pitchFamily="34" charset="0"/>
                <a:ea typeface="IBM Plex Sans" pitchFamily="34" charset="-122"/>
                <a:cs typeface="IBM Plex Sans" pitchFamily="34" charset="-120"/>
              </a:rPr>
              <a:t>of people buying or selling a home, or who recently did, use AI for real estate insights.</a:t>
            </a:r>
            <a:endParaRPr lang="en-US" sz="2000" dirty="0"/>
          </a:p>
        </p:txBody>
      </p:sp>
      <p:sp>
        <p:nvSpPr>
          <p:cNvPr id="6" name="Text 4"/>
          <p:cNvSpPr/>
          <p:nvPr/>
        </p:nvSpPr>
        <p:spPr>
          <a:xfrm>
            <a:off x="812800" y="4240510"/>
            <a:ext cx="496751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B6878"/>
                </a:solidFill>
                <a:latin typeface="IBM Plex Sans" pitchFamily="34" charset="0"/>
                <a:ea typeface="IBM Plex Sans" pitchFamily="34" charset="-122"/>
                <a:cs typeface="IBM Plex Sans" pitchFamily="34" charset="-120"/>
              </a:rPr>
              <a:t>Realtor.com survey of 1,000 U.S. adults, Aug. 2025</a:t>
            </a:r>
            <a:endParaRPr lang="en-US" sz="1200" dirty="0"/>
          </a:p>
        </p:txBody>
      </p:sp>
      <p:sp>
        <p:nvSpPr>
          <p:cNvPr id="7" name="Shape 5"/>
          <p:cNvSpPr/>
          <p:nvPr/>
        </p:nvSpPr>
        <p:spPr>
          <a:xfrm>
            <a:off x="6092825" y="2222450"/>
            <a:ext cx="6350" cy="2286000"/>
          </a:xfrm>
          <a:prstGeom prst="rect">
            <a:avLst/>
          </a:prstGeom>
          <a:solidFill>
            <a:srgbClr val="D5DAE1"/>
          </a:solidFill>
          <a:ln/>
        </p:spPr>
      </p:sp>
      <p:sp>
        <p:nvSpPr>
          <p:cNvPr id="8" name="Text 6"/>
          <p:cNvSpPr/>
          <p:nvPr/>
        </p:nvSpPr>
        <p:spPr>
          <a:xfrm>
            <a:off x="6556375" y="2284710"/>
            <a:ext cx="4967510"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&lt;10%</a:t>
            </a:r>
            <a:endParaRPr lang="en-US" sz="6400" dirty="0"/>
          </a:p>
        </p:txBody>
      </p:sp>
      <p:sp>
        <p:nvSpPr>
          <p:cNvPr id="9" name="Text 7"/>
          <p:cNvSpPr/>
          <p:nvPr/>
        </p:nvSpPr>
        <p:spPr>
          <a:xfrm>
            <a:off x="6556375" y="3173710"/>
            <a:ext cx="4967510" cy="10160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13202E"/>
                </a:solidFill>
                <a:latin typeface="IBM Plex Sans" pitchFamily="34" charset="0"/>
                <a:ea typeface="IBM Plex Sans" pitchFamily="34" charset="-122"/>
                <a:cs typeface="IBM Plex Sans" pitchFamily="34" charset="-120"/>
              </a:rPr>
              <a:t>of agents appear in AI answers to location-based questions like “Who's the best agent in…?”</a:t>
            </a:r>
            <a:endParaRPr lang="en-US" sz="2000" dirty="0"/>
          </a:p>
        </p:txBody>
      </p:sp>
      <p:sp>
        <p:nvSpPr>
          <p:cNvPr id="10" name="Text 8"/>
          <p:cNvSpPr/>
          <p:nvPr/>
        </p:nvSpPr>
        <p:spPr>
          <a:xfrm>
            <a:off x="6556375" y="4240510"/>
            <a:ext cx="4967510"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B6878"/>
                </a:solidFill>
                <a:latin typeface="IBM Plex Sans" pitchFamily="34" charset="0"/>
                <a:ea typeface="IBM Plex Sans" pitchFamily="34" charset="-122"/>
                <a:cs typeface="IBM Plex Sans" pitchFamily="34" charset="-120"/>
              </a:rPr>
              <a:t>FlyDragon analysis, reported by NAR Real Estate News, June 2026</a:t>
            </a:r>
            <a:endParaRPr lang="en-US" sz="1200" dirty="0"/>
          </a:p>
        </p:txBody>
      </p:sp>
      <p:sp>
        <p:nvSpPr>
          <p:cNvPr id="11" name="Shape 9"/>
          <p:cNvSpPr/>
          <p:nvPr/>
        </p:nvSpPr>
        <p:spPr>
          <a:xfrm>
            <a:off x="812800" y="5181600"/>
            <a:ext cx="10566400" cy="660400"/>
          </a:xfrm>
          <a:prstGeom prst="roundRect">
            <a:avLst>
              <a:gd name="adj" fmla="val 19231"/>
            </a:avLst>
          </a:prstGeom>
          <a:solidFill>
            <a:srgbClr val="0B2545"/>
          </a:solidFill>
          <a:ln/>
        </p:spPr>
      </p:sp>
      <p:sp>
        <p:nvSpPr>
          <p:cNvPr id="12" name="Text 10"/>
          <p:cNvSpPr/>
          <p:nvPr/>
        </p:nvSpPr>
        <p:spPr>
          <a:xfrm>
            <a:off x="1066800" y="5359400"/>
            <a:ext cx="5890282"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5F6F8"/>
                </a:solidFill>
                <a:latin typeface="Archivo" pitchFamily="34" charset="0"/>
                <a:ea typeface="Archivo" pitchFamily="34" charset="-122"/>
                <a:cs typeface="Archivo" pitchFamily="34" charset="-120"/>
              </a:rPr>
              <a:t>“Your pipeline is a reflection of your visibility.”</a:t>
            </a:r>
            <a:endParaRPr lang="en-US" sz="2000" dirty="0"/>
          </a:p>
        </p:txBody>
      </p:sp>
      <p:sp>
        <p:nvSpPr>
          <p:cNvPr id="13" name="Text 11"/>
          <p:cNvSpPr/>
          <p:nvPr/>
        </p:nvSpPr>
        <p:spPr>
          <a:xfrm>
            <a:off x="6916950" y="5408910"/>
            <a:ext cx="4208250" cy="231130"/>
          </a:xfrm>
          <a:prstGeom prst="rect">
            <a:avLst/>
          </a:prstGeom>
          <a:noFill/>
          <a:ln/>
        </p:spPr>
        <p:txBody>
          <a:bodyPr wrap="square" lIns="0" tIns="0" rIns="0" bIns="0" rtlCol="0" anchor="t">
            <a:normAutofit/>
          </a:bodyPr>
          <a:lstStyle/>
          <a:p>
            <a:pPr algn="r" indent="0" marL="0">
              <a:lnSpc>
                <a:spcPts val="1620"/>
              </a:lnSpc>
              <a:buNone/>
            </a:pPr>
            <a:r>
              <a:rPr lang="en-US" sz="1200" dirty="0">
                <a:solidFill>
                  <a:srgbClr val="C9D6E3"/>
                </a:solidFill>
                <a:latin typeface="IBM Plex Sans" pitchFamily="34" charset="0"/>
                <a:ea typeface="IBM Plex Sans" pitchFamily="34" charset="-122"/>
                <a:cs typeface="IBM Plex Sans" pitchFamily="34" charset="-120"/>
              </a:rPr>
              <a:t>David Colgan, Part 1</a:t>
            </a:r>
            <a:endParaRPr lang="en-US" sz="1200" dirty="0"/>
          </a:p>
        </p:txBody>
      </p:sp>
      <p:sp>
        <p:nvSpPr>
          <p:cNvPr id="14" name="Text 1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What's changed</a:t>
            </a:r>
            <a:endParaRPr lang="en-US" sz="1200" dirty="0"/>
          </a:p>
        </p:txBody>
      </p:sp>
      <p:sp>
        <p:nvSpPr>
          <p:cNvPr id="15" name="Text 1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03</a:t>
            </a:r>
            <a:endParaRPr lang="en-US"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8A6A"/>
        </a:solidFill>
      </p:bgPr>
    </p:bg>
    <p:spTree>
      <p:nvGrpSpPr>
        <p:cNvPr id="1" name=""/>
        <p:cNvGrpSpPr/>
        <p:nvPr/>
      </p:nvGrpSpPr>
      <p:grpSpPr>
        <a:xfrm>
          <a:off x="0" y="0"/>
          <a:ext cx="0" cy="0"/>
          <a:chOff x="0" y="0"/>
          <a:chExt cx="0" cy="0"/>
        </a:xfrm>
      </p:grpSpPr>
      <p:sp>
        <p:nvSpPr>
          <p:cNvPr id="2" name="Text 0"/>
          <p:cNvSpPr/>
          <p:nvPr/>
        </p:nvSpPr>
        <p:spPr>
          <a:xfrm>
            <a:off x="812800" y="1734840"/>
            <a:ext cx="10883392" cy="878830"/>
          </a:xfrm>
          <a:prstGeom prst="rect">
            <a:avLst/>
          </a:prstGeom>
          <a:noFill/>
          <a:ln/>
        </p:spPr>
        <p:txBody>
          <a:bodyPr wrap="square" lIns="0" tIns="0" rIns="0" bIns="0" rtlCol="0" anchor="t">
            <a:normAutofit/>
          </a:bodyPr>
          <a:lstStyle/>
          <a:p>
            <a:pPr algn="l" indent="0" marL="0">
              <a:lnSpc>
                <a:spcPts val="6720"/>
              </a:lnSpc>
              <a:buNone/>
            </a:pPr>
            <a:r>
              <a:rPr lang="en-US" sz="6400" b="1" dirty="0">
                <a:solidFill>
                  <a:srgbClr val="F5F6F8"/>
                </a:solidFill>
                <a:latin typeface="Archivo" pitchFamily="34" charset="0"/>
                <a:ea typeface="Archivo" pitchFamily="34" charset="-122"/>
                <a:cs typeface="Archivo" pitchFamily="34" charset="-120"/>
              </a:rPr>
              <a:t>Be the one.</a:t>
            </a:r>
            <a:endParaRPr lang="en-US" sz="6400" dirty="0"/>
          </a:p>
        </p:txBody>
      </p:sp>
      <p:sp>
        <p:nvSpPr>
          <p:cNvPr id="3" name="Shape 1"/>
          <p:cNvSpPr/>
          <p:nvPr/>
        </p:nvSpPr>
        <p:spPr>
          <a:xfrm>
            <a:off x="812800" y="2893070"/>
            <a:ext cx="10566400" cy="2230041"/>
          </a:xfrm>
          <a:prstGeom prst="roundRect">
            <a:avLst>
              <a:gd name="adj" fmla="val 6834"/>
            </a:avLst>
          </a:prstGeom>
          <a:solidFill>
            <a:srgbClr val="0B2545"/>
          </a:solidFill>
          <a:ln/>
        </p:spPr>
      </p:sp>
      <p:sp>
        <p:nvSpPr>
          <p:cNvPr id="4" name="Text 2"/>
          <p:cNvSpPr/>
          <p:nvPr/>
        </p:nvSpPr>
        <p:spPr>
          <a:xfrm>
            <a:off x="1168400" y="3172470"/>
            <a:ext cx="10150856" cy="711200"/>
          </a:xfrm>
          <a:prstGeom prst="rect">
            <a:avLst/>
          </a:prstGeom>
          <a:noFill/>
          <a:ln/>
        </p:spPr>
        <p:txBody>
          <a:bodyPr wrap="square" lIns="0" tIns="0" rIns="0" bIns="0" rtlCol="0" anchor="t">
            <a:normAutofit/>
          </a:bodyPr>
          <a:lstStyle/>
          <a:p>
            <a:pPr algn="l" indent="0" marL="0">
              <a:lnSpc>
                <a:spcPts val="2700"/>
              </a:lnSpc>
              <a:buNone/>
            </a:pPr>
            <a:r>
              <a:rPr lang="en-US" sz="2000" b="1" dirty="0">
                <a:solidFill>
                  <a:srgbClr val="F5F6F8"/>
                </a:solidFill>
                <a:latin typeface="IBM Plex Sans" pitchFamily="34" charset="0"/>
                <a:ea typeface="IBM Plex Sans" pitchFamily="34" charset="-122"/>
                <a:cs typeface="IBM Plex Sans" pitchFamily="34" charset="-120"/>
              </a:rPr>
              <a:t>SEO</a:t>
            </a:r>
            <a:r>
              <a:rPr lang="en-US" sz="2000" dirty="0">
                <a:solidFill>
                  <a:srgbClr val="F5F6F8"/>
                </a:solidFill>
                <a:latin typeface="IBM Plex Sans" pitchFamily="34" charset="0"/>
                <a:ea typeface="IBM Plex Sans" pitchFamily="34" charset="-122"/>
                <a:cs typeface="IBM Plex Sans" pitchFamily="34" charset="-120"/>
              </a:rPr>
              <a:t> fights for the top of a list of links. </a:t>
            </a:r>
            <a:r>
              <a:rPr lang="en-US" sz="2000" b="1" dirty="0">
                <a:solidFill>
                  <a:srgbClr val="F5F6F8"/>
                </a:solidFill>
                <a:latin typeface="IBM Plex Sans" pitchFamily="34" charset="0"/>
                <a:ea typeface="IBM Plex Sans" pitchFamily="34" charset="-122"/>
                <a:cs typeface="IBM Plex Sans" pitchFamily="34" charset="-120"/>
              </a:rPr>
              <a:t>AEO</a:t>
            </a:r>
            <a:r>
              <a:rPr lang="en-US" sz="2000" dirty="0">
                <a:solidFill>
                  <a:srgbClr val="F5F6F8"/>
                </a:solidFill>
                <a:latin typeface="IBM Plex Sans" pitchFamily="34" charset="0"/>
                <a:ea typeface="IBM Plex Sans" pitchFamily="34" charset="-122"/>
                <a:cs typeface="IBM Plex Sans" pitchFamily="34" charset="-120"/>
              </a:rPr>
              <a:t> (answer engine optimization) is being one of the few names the engine recommends.</a:t>
            </a:r>
            <a:endParaRPr lang="en-US" sz="2000" dirty="0"/>
          </a:p>
        </p:txBody>
      </p:sp>
      <p:sp>
        <p:nvSpPr>
          <p:cNvPr id="5" name="Text 3"/>
          <p:cNvSpPr/>
          <p:nvPr/>
        </p:nvSpPr>
        <p:spPr>
          <a:xfrm>
            <a:off x="1168400" y="4010670"/>
            <a:ext cx="10150856" cy="492720"/>
          </a:xfrm>
          <a:prstGeom prst="rect">
            <a:avLst/>
          </a:prstGeom>
          <a:noFill/>
          <a:ln/>
        </p:spPr>
        <p:txBody>
          <a:bodyPr wrap="square" lIns="0" tIns="0" rIns="0" bIns="0" rtlCol="0" anchor="t">
            <a:normAutofit/>
          </a:bodyPr>
          <a:lstStyle/>
          <a:p>
            <a:pPr algn="l" indent="0" marL="0">
              <a:lnSpc>
                <a:spcPts val="3680"/>
              </a:lnSpc>
              <a:buNone/>
            </a:pPr>
            <a:r>
              <a:rPr lang="en-US" sz="3200" b="1" dirty="0">
                <a:solidFill>
                  <a:srgbClr val="5FD3AE"/>
                </a:solidFill>
                <a:latin typeface="Archivo" pitchFamily="34" charset="0"/>
                <a:ea typeface="Archivo" pitchFamily="34" charset="-122"/>
                <a:cs typeface="Archivo" pitchFamily="34" charset="-120"/>
              </a:rPr>
              <a:t>“AEO is about trust and proof.”</a:t>
            </a:r>
            <a:endParaRPr lang="en-US" sz="3200" dirty="0"/>
          </a:p>
        </p:txBody>
      </p:sp>
      <p:sp>
        <p:nvSpPr>
          <p:cNvPr id="6" name="Text 4"/>
          <p:cNvSpPr/>
          <p:nvPr/>
        </p:nvSpPr>
        <p:spPr>
          <a:xfrm>
            <a:off x="1168400" y="4630390"/>
            <a:ext cx="10150856"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3"/>
                </a:solidFill>
                <a:latin typeface="IBM Plex Sans" pitchFamily="34" charset="0"/>
                <a:ea typeface="IBM Plex Sans" pitchFamily="34" charset="-122"/>
                <a:cs typeface="IBM Plex Sans" pitchFamily="34" charset="-120"/>
              </a:rPr>
              <a:t>Jake Fehling, Part 1</a:t>
            </a:r>
            <a:endParaRPr lang="en-US"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HOW AI DECIDES · FROM PARTS 1 AND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How AI builds its short list</a:t>
            </a:r>
            <a:endParaRPr lang="en-US" sz="3200" dirty="0"/>
          </a:p>
        </p:txBody>
      </p:sp>
      <p:sp>
        <p:nvSpPr>
          <p:cNvPr id="4" name="Shape 2"/>
          <p:cNvSpPr/>
          <p:nvPr/>
        </p:nvSpPr>
        <p:spPr>
          <a:xfrm>
            <a:off x="815975" y="2101800"/>
            <a:ext cx="1784350" cy="1397000"/>
          </a:xfrm>
          <a:prstGeom prst="roundRect">
            <a:avLst>
              <a:gd name="adj" fmla="val 8864"/>
            </a:avLst>
          </a:prstGeom>
          <a:solidFill>
            <a:srgbClr val="FCFDFE"/>
          </a:solidFill>
          <a:ln w="6350">
            <a:solidFill>
              <a:srgbClr val="D5DAE1"/>
            </a:solidFill>
            <a:prstDash val="solid"/>
          </a:ln>
        </p:spPr>
      </p:sp>
      <p:sp>
        <p:nvSpPr>
          <p:cNvPr id="5" name="Text 3"/>
          <p:cNvSpPr/>
          <p:nvPr/>
        </p:nvSpPr>
        <p:spPr>
          <a:xfrm>
            <a:off x="996950" y="2282775"/>
            <a:ext cx="1473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Question</a:t>
            </a:r>
            <a:endParaRPr lang="en-US" sz="1500" dirty="0"/>
          </a:p>
        </p:txBody>
      </p:sp>
      <p:sp>
        <p:nvSpPr>
          <p:cNvPr id="6" name="Text 4"/>
          <p:cNvSpPr/>
          <p:nvPr/>
        </p:nvSpPr>
        <p:spPr>
          <a:xfrm>
            <a:off x="996950" y="2574875"/>
            <a:ext cx="1473200"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3C4A5A"/>
                </a:solidFill>
                <a:latin typeface="IBM Plex Sans" pitchFamily="34" charset="0"/>
                <a:ea typeface="IBM Plex Sans" pitchFamily="34" charset="-122"/>
                <a:cs typeface="IBM Plex Sans" pitchFamily="34" charset="-120"/>
              </a:rPr>
              <a:t>“Who's the best agent in </a:t>
            </a:r>
            <a:r>
              <a:rPr lang="en-US" sz="1500" b="1" dirty="0">
                <a:solidFill>
                  <a:srgbClr val="0B7358"/>
                </a:solidFill>
                <a:latin typeface="IBM Plex Sans" pitchFamily="34" charset="0"/>
                <a:ea typeface="IBM Plex Sans" pitchFamily="34" charset="-122"/>
                <a:cs typeface="IBM Plex Sans" pitchFamily="34" charset="-120"/>
              </a:rPr>
              <a:t>[City]</a:t>
            </a:r>
            <a:r>
              <a:rPr lang="en-US" sz="1500" dirty="0">
                <a:solidFill>
                  <a:srgbClr val="3C4A5A"/>
                </a:solidFill>
                <a:latin typeface="IBM Plex Sans" pitchFamily="34" charset="0"/>
                <a:ea typeface="IBM Plex Sans" pitchFamily="34" charset="-122"/>
                <a:cs typeface="IBM Plex Sans" pitchFamily="34" charset="-120"/>
              </a:rPr>
              <a:t>?”</a:t>
            </a:r>
            <a:endParaRPr lang="en-US" sz="1500" dirty="0"/>
          </a:p>
        </p:txBody>
      </p:sp>
      <p:pic>
        <p:nvPicPr>
          <p:cNvPr id="7" name="Image 0" descr="arrow-right">    </p:cNvPr>
          <p:cNvPicPr>
            <a:picLocks noChangeAspect="1"/>
          </p:cNvPicPr>
          <p:nvPr/>
        </p:nvPicPr>
        <p:blipFill>
          <a:blip r:embed="rId1"/>
          <a:srcRect l="0" r="0" t="0" b="0"/>
          <a:stretch/>
        </p:blipFill>
        <p:spPr>
          <a:xfrm>
            <a:off x="2679700" y="2711400"/>
            <a:ext cx="254000" cy="177800"/>
          </a:xfrm>
          <a:prstGeom prst="rect">
            <a:avLst/>
          </a:prstGeom>
        </p:spPr>
      </p:pic>
      <p:sp>
        <p:nvSpPr>
          <p:cNvPr id="8" name="Shape 5"/>
          <p:cNvSpPr/>
          <p:nvPr/>
        </p:nvSpPr>
        <p:spPr>
          <a:xfrm>
            <a:off x="3013075" y="2101800"/>
            <a:ext cx="1784350" cy="1397000"/>
          </a:xfrm>
          <a:prstGeom prst="roundRect">
            <a:avLst>
              <a:gd name="adj" fmla="val 8864"/>
            </a:avLst>
          </a:prstGeom>
          <a:solidFill>
            <a:srgbClr val="FCFDFE"/>
          </a:solidFill>
          <a:ln w="6350">
            <a:solidFill>
              <a:srgbClr val="D5DAE1"/>
            </a:solidFill>
            <a:prstDash val="solid"/>
          </a:ln>
        </p:spPr>
      </p:sp>
      <p:sp>
        <p:nvSpPr>
          <p:cNvPr id="9" name="Text 6"/>
          <p:cNvSpPr/>
          <p:nvPr/>
        </p:nvSpPr>
        <p:spPr>
          <a:xfrm>
            <a:off x="3194050" y="2282775"/>
            <a:ext cx="1473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Break it down</a:t>
            </a:r>
            <a:endParaRPr lang="en-US" sz="1500" dirty="0"/>
          </a:p>
        </p:txBody>
      </p:sp>
      <p:sp>
        <p:nvSpPr>
          <p:cNvPr id="10" name="Text 7"/>
          <p:cNvSpPr/>
          <p:nvPr/>
        </p:nvSpPr>
        <p:spPr>
          <a:xfrm>
            <a:off x="3194050" y="2574875"/>
            <a:ext cx="1473200" cy="7683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3C4A5A"/>
                </a:solidFill>
                <a:latin typeface="IBM Plex Sans" pitchFamily="34" charset="0"/>
                <a:ea typeface="IBM Plex Sans" pitchFamily="34" charset="-122"/>
                <a:cs typeface="IBM Plex Sans" pitchFamily="34" charset="-120"/>
              </a:rPr>
              <a:t>What's asked, why, and from where</a:t>
            </a:r>
            <a:endParaRPr lang="en-US" sz="1500" dirty="0"/>
          </a:p>
        </p:txBody>
      </p:sp>
      <p:pic>
        <p:nvPicPr>
          <p:cNvPr id="11" name="Image 1" descr="arrow-right">    </p:cNvPr>
          <p:cNvPicPr>
            <a:picLocks noChangeAspect="1"/>
          </p:cNvPicPr>
          <p:nvPr/>
        </p:nvPicPr>
        <p:blipFill>
          <a:blip r:embed="rId2"/>
          <a:srcRect l="0" r="0" t="0" b="0"/>
          <a:stretch/>
        </p:blipFill>
        <p:spPr>
          <a:xfrm>
            <a:off x="4876800" y="2711400"/>
            <a:ext cx="254000" cy="177800"/>
          </a:xfrm>
          <a:prstGeom prst="rect">
            <a:avLst/>
          </a:prstGeom>
        </p:spPr>
      </p:pic>
      <p:sp>
        <p:nvSpPr>
          <p:cNvPr id="12" name="Shape 8"/>
          <p:cNvSpPr/>
          <p:nvPr/>
        </p:nvSpPr>
        <p:spPr>
          <a:xfrm>
            <a:off x="5210175" y="2101800"/>
            <a:ext cx="1784350" cy="1397000"/>
          </a:xfrm>
          <a:prstGeom prst="roundRect">
            <a:avLst>
              <a:gd name="adj" fmla="val 8864"/>
            </a:avLst>
          </a:prstGeom>
          <a:solidFill>
            <a:srgbClr val="FCFDFE"/>
          </a:solidFill>
          <a:ln w="6350">
            <a:solidFill>
              <a:srgbClr val="D5DAE1"/>
            </a:solidFill>
            <a:prstDash val="solid"/>
          </a:ln>
        </p:spPr>
      </p:sp>
      <p:sp>
        <p:nvSpPr>
          <p:cNvPr id="13" name="Text 9"/>
          <p:cNvSpPr/>
          <p:nvPr/>
        </p:nvSpPr>
        <p:spPr>
          <a:xfrm>
            <a:off x="5391150" y="2282775"/>
            <a:ext cx="1473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Gather</a:t>
            </a:r>
            <a:endParaRPr lang="en-US" sz="1500" dirty="0"/>
          </a:p>
        </p:txBody>
      </p:sp>
      <p:sp>
        <p:nvSpPr>
          <p:cNvPr id="14" name="Text 10"/>
          <p:cNvSpPr/>
          <p:nvPr/>
        </p:nvSpPr>
        <p:spPr>
          <a:xfrm>
            <a:off x="5391150" y="2574875"/>
            <a:ext cx="1473200"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3C4A5A"/>
                </a:solidFill>
                <a:latin typeface="IBM Plex Sans" pitchFamily="34" charset="0"/>
                <a:ea typeface="IBM Plex Sans" pitchFamily="34" charset="-122"/>
                <a:cs typeface="IBM Plex Sans" pitchFamily="34" charset="-120"/>
              </a:rPr>
              <a:t>Pulls from many sites at once</a:t>
            </a:r>
            <a:endParaRPr lang="en-US" sz="1500" dirty="0"/>
          </a:p>
        </p:txBody>
      </p:sp>
      <p:pic>
        <p:nvPicPr>
          <p:cNvPr id="15" name="Image 2" descr="arrow-right">    </p:cNvPr>
          <p:cNvPicPr>
            <a:picLocks noChangeAspect="1"/>
          </p:cNvPicPr>
          <p:nvPr/>
        </p:nvPicPr>
        <p:blipFill>
          <a:blip r:embed="rId3"/>
          <a:srcRect l="0" r="0" t="0" b="0"/>
          <a:stretch/>
        </p:blipFill>
        <p:spPr>
          <a:xfrm>
            <a:off x="7073900" y="2711400"/>
            <a:ext cx="254000" cy="177800"/>
          </a:xfrm>
          <a:prstGeom prst="rect">
            <a:avLst/>
          </a:prstGeom>
        </p:spPr>
      </p:pic>
      <p:sp>
        <p:nvSpPr>
          <p:cNvPr id="16" name="Shape 11"/>
          <p:cNvSpPr/>
          <p:nvPr/>
        </p:nvSpPr>
        <p:spPr>
          <a:xfrm>
            <a:off x="7407275" y="2101800"/>
            <a:ext cx="1784350" cy="1397000"/>
          </a:xfrm>
          <a:prstGeom prst="roundRect">
            <a:avLst>
              <a:gd name="adj" fmla="val 8864"/>
            </a:avLst>
          </a:prstGeom>
          <a:solidFill>
            <a:srgbClr val="FCFDFE"/>
          </a:solidFill>
          <a:ln w="6350">
            <a:solidFill>
              <a:srgbClr val="D5DAE1"/>
            </a:solidFill>
            <a:prstDash val="solid"/>
          </a:ln>
        </p:spPr>
      </p:sp>
      <p:sp>
        <p:nvSpPr>
          <p:cNvPr id="17" name="Text 12"/>
          <p:cNvSpPr/>
          <p:nvPr/>
        </p:nvSpPr>
        <p:spPr>
          <a:xfrm>
            <a:off x="7588250" y="2282775"/>
            <a:ext cx="1473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Cross-check</a:t>
            </a:r>
            <a:endParaRPr lang="en-US" sz="1500" dirty="0"/>
          </a:p>
        </p:txBody>
      </p:sp>
      <p:sp>
        <p:nvSpPr>
          <p:cNvPr id="18" name="Text 13"/>
          <p:cNvSpPr/>
          <p:nvPr/>
        </p:nvSpPr>
        <p:spPr>
          <a:xfrm>
            <a:off x="7588250" y="2574875"/>
            <a:ext cx="1473200" cy="7683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3C4A5A"/>
                </a:solidFill>
                <a:latin typeface="IBM Plex Sans" pitchFamily="34" charset="0"/>
                <a:ea typeface="IBM Plex Sans" pitchFamily="34" charset="-122"/>
                <a:cs typeface="IBM Plex Sans" pitchFamily="34" charset="-120"/>
              </a:rPr>
              <a:t>Looks for agreement across sources</a:t>
            </a:r>
            <a:endParaRPr lang="en-US" sz="1500" dirty="0"/>
          </a:p>
        </p:txBody>
      </p:sp>
      <p:pic>
        <p:nvPicPr>
          <p:cNvPr id="19" name="Image 3" descr="arrow-right">    </p:cNvPr>
          <p:cNvPicPr>
            <a:picLocks noChangeAspect="1"/>
          </p:cNvPicPr>
          <p:nvPr/>
        </p:nvPicPr>
        <p:blipFill>
          <a:blip r:embed="rId4"/>
          <a:srcRect l="0" r="0" t="0" b="0"/>
          <a:stretch/>
        </p:blipFill>
        <p:spPr>
          <a:xfrm>
            <a:off x="9271000" y="2711400"/>
            <a:ext cx="254000" cy="177800"/>
          </a:xfrm>
          <a:prstGeom prst="rect">
            <a:avLst/>
          </a:prstGeom>
        </p:spPr>
      </p:pic>
      <p:sp>
        <p:nvSpPr>
          <p:cNvPr id="20" name="Shape 14"/>
          <p:cNvSpPr/>
          <p:nvPr/>
        </p:nvSpPr>
        <p:spPr>
          <a:xfrm>
            <a:off x="9601200" y="2098625"/>
            <a:ext cx="1778000" cy="1403350"/>
          </a:xfrm>
          <a:prstGeom prst="roundRect">
            <a:avLst>
              <a:gd name="adj" fmla="val 9050"/>
            </a:avLst>
          </a:prstGeom>
          <a:solidFill>
            <a:srgbClr val="0B2545"/>
          </a:solidFill>
          <a:ln/>
        </p:spPr>
      </p:sp>
      <p:sp>
        <p:nvSpPr>
          <p:cNvPr id="21" name="Text 15"/>
          <p:cNvSpPr/>
          <p:nvPr/>
        </p:nvSpPr>
        <p:spPr>
          <a:xfrm>
            <a:off x="9779000" y="2276425"/>
            <a:ext cx="147320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6F8"/>
                </a:solidFill>
                <a:latin typeface="Archivo" pitchFamily="34" charset="0"/>
                <a:ea typeface="Archivo" pitchFamily="34" charset="-122"/>
                <a:cs typeface="Archivo" pitchFamily="34" charset="-120"/>
              </a:rPr>
              <a:t>Short list</a:t>
            </a:r>
            <a:endParaRPr lang="en-US" sz="1500" dirty="0"/>
          </a:p>
        </p:txBody>
      </p:sp>
      <p:sp>
        <p:nvSpPr>
          <p:cNvPr id="22" name="Text 16"/>
          <p:cNvSpPr/>
          <p:nvPr/>
        </p:nvSpPr>
        <p:spPr>
          <a:xfrm>
            <a:off x="9779000" y="2568525"/>
            <a:ext cx="1473200" cy="7683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C9D6E3"/>
                </a:solidFill>
                <a:latin typeface="IBM Plex Sans" pitchFamily="34" charset="0"/>
                <a:ea typeface="IBM Plex Sans" pitchFamily="34" charset="-122"/>
                <a:cs typeface="IBM Plex Sans" pitchFamily="34" charset="-120"/>
              </a:rPr>
              <a:t>One to five names, with citations</a:t>
            </a:r>
            <a:endParaRPr lang="en-US" sz="1500" dirty="0"/>
          </a:p>
        </p:txBody>
      </p:sp>
      <p:sp>
        <p:nvSpPr>
          <p:cNvPr id="23" name="Shape 17"/>
          <p:cNvSpPr/>
          <p:nvPr/>
        </p:nvSpPr>
        <p:spPr>
          <a:xfrm>
            <a:off x="812800" y="3806775"/>
            <a:ext cx="5181600" cy="1739900"/>
          </a:xfrm>
          <a:prstGeom prst="roundRect">
            <a:avLst>
              <a:gd name="adj" fmla="val 7299"/>
            </a:avLst>
          </a:prstGeom>
          <a:solidFill>
            <a:srgbClr val="FCFDFE"/>
          </a:solidFill>
          <a:ln/>
          <a:effectLst>
            <a:outerShdw sx="100000" sy="100000" kx="0" ky="0" algn="bl" rotWithShape="0" blurRad="50800" dist="12700" dir="5400000">
              <a:srgbClr val="0B2545">
                <a:alpha val="8000"/>
              </a:srgbClr>
            </a:outerShdw>
          </a:effectLst>
        </p:spPr>
      </p:sp>
      <p:sp>
        <p:nvSpPr>
          <p:cNvPr id="24" name="Shape 18"/>
          <p:cNvSpPr/>
          <p:nvPr/>
        </p:nvSpPr>
        <p:spPr>
          <a:xfrm>
            <a:off x="812800" y="3806775"/>
            <a:ext cx="5181600" cy="1739900"/>
          </a:xfrm>
          <a:custGeom>
            <a:avLst/>
            <a:gdLst/>
            <a:ahLst/>
            <a:cxnLst/>
            <a:rect l="l" t="t" r="r" b="b"/>
            <a:pathLst>
              <a:path w="5181600" h="1739900">
                <a:moveTo>
                  <a:pt x="0" y="127000"/>
                </a:moveTo>
                <a:lnTo>
                  <a:pt x="0" y="127000"/>
                </a:lnTo>
                <a:arcTo hR="127000" wR="127000" stAng="10800000" swAng="5400000"/>
                <a:lnTo>
                  <a:pt x="5054600" y="0"/>
                </a:lnTo>
                <a:arcTo hR="127000" wR="127000" stAng="16200000" swAng="5400000"/>
                <a:lnTo>
                  <a:pt x="5181600" y="127000"/>
                </a:lnTo>
                <a:arcTo hR="88900" wR="127000" stAng="0" swAng="-5400000"/>
                <a:lnTo>
                  <a:pt x="127000" y="38100"/>
                </a:lnTo>
                <a:arcTo hR="88900" wR="127000" stAng="16200000" swAng="-5400000"/>
                <a:close/>
              </a:path>
            </a:pathLst>
          </a:custGeom>
          <a:solidFill>
            <a:srgbClr val="0F8A6A"/>
          </a:solidFill>
          <a:ln/>
        </p:spPr>
      </p:sp>
      <p:sp>
        <p:nvSpPr>
          <p:cNvPr id="25" name="Text 19"/>
          <p:cNvSpPr/>
          <p:nvPr/>
        </p:nvSpPr>
        <p:spPr>
          <a:xfrm>
            <a:off x="1066800" y="4098875"/>
            <a:ext cx="481380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It runs on consensus, not rank</a:t>
            </a:r>
            <a:endParaRPr lang="en-US" sz="2000" dirty="0"/>
          </a:p>
        </p:txBody>
      </p:sp>
      <p:sp>
        <p:nvSpPr>
          <p:cNvPr id="26" name="Text 20"/>
          <p:cNvSpPr/>
          <p:nvPr/>
        </p:nvSpPr>
        <p:spPr>
          <a:xfrm>
            <a:off x="1066800" y="4492575"/>
            <a:ext cx="4813808" cy="8255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Sites where other people vouch for you carry weight: Reddit, LinkedIn, reviews, local press, your Google Business Profile.</a:t>
            </a:r>
            <a:endParaRPr lang="en-US" sz="1500" dirty="0"/>
          </a:p>
        </p:txBody>
      </p:sp>
      <p:sp>
        <p:nvSpPr>
          <p:cNvPr id="27" name="Shape 21"/>
          <p:cNvSpPr/>
          <p:nvPr/>
        </p:nvSpPr>
        <p:spPr>
          <a:xfrm>
            <a:off x="6197600" y="3806775"/>
            <a:ext cx="5181600" cy="1739900"/>
          </a:xfrm>
          <a:prstGeom prst="roundRect">
            <a:avLst>
              <a:gd name="adj" fmla="val 8759"/>
            </a:avLst>
          </a:prstGeom>
          <a:solidFill>
            <a:srgbClr val="0B2545"/>
          </a:solidFill>
          <a:ln/>
        </p:spPr>
      </p:sp>
      <p:sp>
        <p:nvSpPr>
          <p:cNvPr id="28" name="Text 22"/>
          <p:cNvSpPr/>
          <p:nvPr/>
        </p:nvSpPr>
        <p:spPr>
          <a:xfrm>
            <a:off x="6451600" y="4060775"/>
            <a:ext cx="481380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It knows who's asking</a:t>
            </a:r>
            <a:endParaRPr lang="en-US" sz="2000" dirty="0"/>
          </a:p>
        </p:txBody>
      </p:sp>
      <p:sp>
        <p:nvSpPr>
          <p:cNvPr id="29" name="Text 23"/>
          <p:cNvSpPr/>
          <p:nvPr/>
        </p:nvSpPr>
        <p:spPr>
          <a:xfrm>
            <a:off x="6451600" y="4454475"/>
            <a:ext cx="481380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Sans" pitchFamily="34" charset="0"/>
                <a:ea typeface="IBM Plex Sans" pitchFamily="34" charset="-122"/>
                <a:cs typeface="IBM Plex Sans" pitchFamily="34" charset="-120"/>
              </a:rPr>
              <a:t>Answers are personalized. What you see isn't exactly what your client sees, so test in more than one engine.</a:t>
            </a:r>
            <a:endParaRPr lang="en-US" sz="1500" dirty="0"/>
          </a:p>
        </p:txBody>
      </p:sp>
      <p:sp>
        <p:nvSpPr>
          <p:cNvPr id="30" name="Text 2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How AI decides</a:t>
            </a:r>
            <a:endParaRPr lang="en-US" sz="1200" dirty="0"/>
          </a:p>
        </p:txBody>
      </p:sp>
      <p:sp>
        <p:nvSpPr>
          <p:cNvPr id="31" name="Text 2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05</a:t>
            </a:r>
            <a:endParaRPr lang="en-US"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THE SIX DISQUALIFIERS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Six ways agents disqualify themselves</a:t>
            </a:r>
            <a:endParaRPr lang="en-US" sz="3200" dirty="0"/>
          </a:p>
        </p:txBody>
      </p:sp>
      <p:sp>
        <p:nvSpPr>
          <p:cNvPr id="4" name="Shape 2"/>
          <p:cNvSpPr/>
          <p:nvPr/>
        </p:nvSpPr>
        <p:spPr>
          <a:xfrm>
            <a:off x="812800" y="1803350"/>
            <a:ext cx="3420517"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3420517" cy="1943100"/>
          </a:xfrm>
          <a:custGeom>
            <a:avLst/>
            <a:gdLst/>
            <a:ahLst/>
            <a:cxnLst/>
            <a:rect l="l" t="t" r="r" b="b"/>
            <a:pathLst>
              <a:path w="3420517" h="194310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sp>
        <p:nvSpPr>
          <p:cNvPr id="6" name="Text 4"/>
          <p:cNvSpPr/>
          <p:nvPr/>
        </p:nvSpPr>
        <p:spPr>
          <a:xfrm>
            <a:off x="1016000" y="2019250"/>
            <a:ext cx="310454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01</a:t>
            </a:r>
            <a:endParaRPr lang="en-US" sz="3200" dirty="0"/>
          </a:p>
        </p:txBody>
      </p:sp>
      <p:sp>
        <p:nvSpPr>
          <p:cNvPr id="7" name="Text 5"/>
          <p:cNvSpPr/>
          <p:nvPr/>
        </p:nvSpPr>
        <p:spPr>
          <a:xfrm>
            <a:off x="1016000" y="2489150"/>
            <a:ext cx="310454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Your brand isn't mentioned anywhere else</a:t>
            </a:r>
            <a:endParaRPr lang="en-US" sz="1500" dirty="0"/>
          </a:p>
        </p:txBody>
      </p:sp>
      <p:sp>
        <p:nvSpPr>
          <p:cNvPr id="8" name="Text 6"/>
          <p:cNvSpPr/>
          <p:nvPr/>
        </p:nvSpPr>
        <p:spPr>
          <a:xfrm>
            <a:off x="1016000" y="30098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one consistent message on several platforms.</a:t>
            </a:r>
            <a:endParaRPr lang="en-US" sz="1500" dirty="0"/>
          </a:p>
        </p:txBody>
      </p:sp>
      <p:sp>
        <p:nvSpPr>
          <p:cNvPr id="9" name="Shape 7"/>
          <p:cNvSpPr/>
          <p:nvPr/>
        </p:nvSpPr>
        <p:spPr>
          <a:xfrm>
            <a:off x="4385717" y="1803350"/>
            <a:ext cx="3420517"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10" name="Shape 8"/>
          <p:cNvSpPr/>
          <p:nvPr/>
        </p:nvSpPr>
        <p:spPr>
          <a:xfrm>
            <a:off x="4385717" y="1803350"/>
            <a:ext cx="3420517" cy="1943100"/>
          </a:xfrm>
          <a:custGeom>
            <a:avLst/>
            <a:gdLst/>
            <a:ahLst/>
            <a:cxnLst/>
            <a:rect l="l" t="t" r="r" b="b"/>
            <a:pathLst>
              <a:path w="3420517" h="194310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sp>
        <p:nvSpPr>
          <p:cNvPr id="11" name="Text 9"/>
          <p:cNvSpPr/>
          <p:nvPr/>
        </p:nvSpPr>
        <p:spPr>
          <a:xfrm>
            <a:off x="4588917" y="2019250"/>
            <a:ext cx="310454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02</a:t>
            </a:r>
            <a:endParaRPr lang="en-US" sz="3200" dirty="0"/>
          </a:p>
        </p:txBody>
      </p:sp>
      <p:sp>
        <p:nvSpPr>
          <p:cNvPr id="12" name="Text 10"/>
          <p:cNvSpPr/>
          <p:nvPr/>
        </p:nvSpPr>
        <p:spPr>
          <a:xfrm>
            <a:off x="4588917" y="2489150"/>
            <a:ext cx="310454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Your site reads like a brochure, not an answer</a:t>
            </a:r>
            <a:endParaRPr lang="en-US" sz="1500" dirty="0"/>
          </a:p>
        </p:txBody>
      </p:sp>
      <p:sp>
        <p:nvSpPr>
          <p:cNvPr id="13" name="Text 11"/>
          <p:cNvSpPr/>
          <p:nvPr/>
        </p:nvSpPr>
        <p:spPr>
          <a:xfrm>
            <a:off x="4588917" y="3009850"/>
            <a:ext cx="3104540"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specifics, not adjectives.</a:t>
            </a:r>
            <a:endParaRPr lang="en-US" sz="1500" dirty="0"/>
          </a:p>
        </p:txBody>
      </p:sp>
      <p:sp>
        <p:nvSpPr>
          <p:cNvPr id="14" name="Shape 12"/>
          <p:cNvSpPr/>
          <p:nvPr/>
        </p:nvSpPr>
        <p:spPr>
          <a:xfrm>
            <a:off x="7958634" y="1803350"/>
            <a:ext cx="3420566"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15" name="Shape 13"/>
          <p:cNvSpPr/>
          <p:nvPr/>
        </p:nvSpPr>
        <p:spPr>
          <a:xfrm>
            <a:off x="7958634" y="1803350"/>
            <a:ext cx="3420566" cy="1943100"/>
          </a:xfrm>
          <a:custGeom>
            <a:avLst/>
            <a:gdLst/>
            <a:ahLst/>
            <a:cxnLst/>
            <a:rect l="l" t="t" r="r" b="b"/>
            <a:pathLst>
              <a:path w="3420566" h="1943100">
                <a:moveTo>
                  <a:pt x="0" y="127000"/>
                </a:moveTo>
                <a:lnTo>
                  <a:pt x="0" y="127000"/>
                </a:lnTo>
                <a:arcTo hR="127000" wR="127000" stAng="10800000" swAng="5400000"/>
                <a:lnTo>
                  <a:pt x="3293566" y="0"/>
                </a:lnTo>
                <a:arcTo hR="127000" wR="127000" stAng="16200000" swAng="5400000"/>
                <a:lnTo>
                  <a:pt x="3420566" y="127000"/>
                </a:lnTo>
                <a:arcTo hR="88900" wR="127000" stAng="0" swAng="-5400000"/>
                <a:lnTo>
                  <a:pt x="127000" y="38100"/>
                </a:lnTo>
                <a:arcTo hR="88900" wR="127000" stAng="16200000" swAng="-5400000"/>
                <a:close/>
              </a:path>
            </a:pathLst>
          </a:custGeom>
          <a:solidFill>
            <a:srgbClr val="0F8A6A"/>
          </a:solidFill>
          <a:ln/>
        </p:spPr>
      </p:sp>
      <p:sp>
        <p:nvSpPr>
          <p:cNvPr id="16" name="Text 14"/>
          <p:cNvSpPr/>
          <p:nvPr/>
        </p:nvSpPr>
        <p:spPr>
          <a:xfrm>
            <a:off x="8161834" y="2019250"/>
            <a:ext cx="3104591"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03</a:t>
            </a:r>
            <a:endParaRPr lang="en-US" sz="3200" dirty="0"/>
          </a:p>
        </p:txBody>
      </p:sp>
      <p:sp>
        <p:nvSpPr>
          <p:cNvPr id="17" name="Text 15"/>
          <p:cNvSpPr/>
          <p:nvPr/>
        </p:nvSpPr>
        <p:spPr>
          <a:xfrm>
            <a:off x="8161834" y="2489150"/>
            <a:ext cx="3104591"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Your site has no schema</a:t>
            </a:r>
            <a:endParaRPr lang="en-US" sz="1500" dirty="0"/>
          </a:p>
        </p:txBody>
      </p:sp>
      <p:sp>
        <p:nvSpPr>
          <p:cNvPr id="18" name="Text 16"/>
          <p:cNvSpPr/>
          <p:nvPr/>
        </p:nvSpPr>
        <p:spPr>
          <a:xfrm>
            <a:off x="8161834" y="2781250"/>
            <a:ext cx="3104591"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the labels machines read (coming up).</a:t>
            </a:r>
            <a:endParaRPr lang="en-US" sz="1500" dirty="0"/>
          </a:p>
        </p:txBody>
      </p:sp>
      <p:sp>
        <p:nvSpPr>
          <p:cNvPr id="19" name="Shape 17"/>
          <p:cNvSpPr/>
          <p:nvPr/>
        </p:nvSpPr>
        <p:spPr>
          <a:xfrm>
            <a:off x="812800" y="3898850"/>
            <a:ext cx="3420517"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20" name="Shape 18"/>
          <p:cNvSpPr/>
          <p:nvPr/>
        </p:nvSpPr>
        <p:spPr>
          <a:xfrm>
            <a:off x="812800" y="3898850"/>
            <a:ext cx="3420517" cy="1943150"/>
          </a:xfrm>
          <a:custGeom>
            <a:avLst/>
            <a:gdLst/>
            <a:ahLst/>
            <a:cxnLst/>
            <a:rect l="l" t="t" r="r" b="b"/>
            <a:pathLst>
              <a:path w="3420517" h="194315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sp>
        <p:nvSpPr>
          <p:cNvPr id="21" name="Text 19"/>
          <p:cNvSpPr/>
          <p:nvPr/>
        </p:nvSpPr>
        <p:spPr>
          <a:xfrm>
            <a:off x="1016000" y="4114750"/>
            <a:ext cx="310454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04</a:t>
            </a:r>
            <a:endParaRPr lang="en-US" sz="3200" dirty="0"/>
          </a:p>
        </p:txBody>
      </p:sp>
      <p:sp>
        <p:nvSpPr>
          <p:cNvPr id="22" name="Text 20"/>
          <p:cNvSpPr/>
          <p:nvPr/>
        </p:nvSpPr>
        <p:spPr>
          <a:xfrm>
            <a:off x="1016000" y="4584650"/>
            <a:ext cx="310454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Your Google Business Profile is thin and stale</a:t>
            </a:r>
            <a:endParaRPr lang="en-US" sz="1500" dirty="0"/>
          </a:p>
        </p:txBody>
      </p:sp>
      <p:sp>
        <p:nvSpPr>
          <p:cNvPr id="23" name="Text 21"/>
          <p:cNvSpPr/>
          <p:nvPr/>
        </p:nvSpPr>
        <p:spPr>
          <a:xfrm>
            <a:off x="1016000" y="51053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complete it, update it, match your NAP.</a:t>
            </a:r>
            <a:endParaRPr lang="en-US" sz="1500" dirty="0"/>
          </a:p>
        </p:txBody>
      </p:sp>
      <p:sp>
        <p:nvSpPr>
          <p:cNvPr id="24" name="Shape 22"/>
          <p:cNvSpPr/>
          <p:nvPr/>
        </p:nvSpPr>
        <p:spPr>
          <a:xfrm>
            <a:off x="4385717" y="3898850"/>
            <a:ext cx="3420517"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25" name="Shape 23"/>
          <p:cNvSpPr/>
          <p:nvPr/>
        </p:nvSpPr>
        <p:spPr>
          <a:xfrm>
            <a:off x="4385717" y="3898850"/>
            <a:ext cx="3420517" cy="1943150"/>
          </a:xfrm>
          <a:custGeom>
            <a:avLst/>
            <a:gdLst/>
            <a:ahLst/>
            <a:cxnLst/>
            <a:rect l="l" t="t" r="r" b="b"/>
            <a:pathLst>
              <a:path w="3420517" h="194315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sp>
        <p:nvSpPr>
          <p:cNvPr id="26" name="Text 24"/>
          <p:cNvSpPr/>
          <p:nvPr/>
        </p:nvSpPr>
        <p:spPr>
          <a:xfrm>
            <a:off x="4588917" y="4114750"/>
            <a:ext cx="310454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05</a:t>
            </a:r>
            <a:endParaRPr lang="en-US" sz="3200" dirty="0"/>
          </a:p>
        </p:txBody>
      </p:sp>
      <p:sp>
        <p:nvSpPr>
          <p:cNvPr id="27" name="Text 25"/>
          <p:cNvSpPr/>
          <p:nvPr/>
        </p:nvSpPr>
        <p:spPr>
          <a:xfrm>
            <a:off x="4588917" y="4584650"/>
            <a:ext cx="3104540"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 don't own a single page AI can cite</a:t>
            </a:r>
            <a:endParaRPr lang="en-US" sz="1500" dirty="0"/>
          </a:p>
        </p:txBody>
      </p:sp>
      <p:sp>
        <p:nvSpPr>
          <p:cNvPr id="28" name="Text 26"/>
          <p:cNvSpPr/>
          <p:nvPr/>
        </p:nvSpPr>
        <p:spPr>
          <a:xfrm>
            <a:off x="4588917" y="5105350"/>
            <a:ext cx="3104540"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your own site, blog, or domain.</a:t>
            </a:r>
            <a:endParaRPr lang="en-US" sz="1500" dirty="0"/>
          </a:p>
        </p:txBody>
      </p:sp>
      <p:sp>
        <p:nvSpPr>
          <p:cNvPr id="29" name="Shape 27"/>
          <p:cNvSpPr/>
          <p:nvPr/>
        </p:nvSpPr>
        <p:spPr>
          <a:xfrm>
            <a:off x="7958634" y="3898850"/>
            <a:ext cx="3420566"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30" name="Shape 28"/>
          <p:cNvSpPr/>
          <p:nvPr/>
        </p:nvSpPr>
        <p:spPr>
          <a:xfrm>
            <a:off x="7958634" y="3898850"/>
            <a:ext cx="3420566" cy="1943150"/>
          </a:xfrm>
          <a:custGeom>
            <a:avLst/>
            <a:gdLst/>
            <a:ahLst/>
            <a:cxnLst/>
            <a:rect l="l" t="t" r="r" b="b"/>
            <a:pathLst>
              <a:path w="3420566" h="1943150">
                <a:moveTo>
                  <a:pt x="0" y="127000"/>
                </a:moveTo>
                <a:lnTo>
                  <a:pt x="0" y="127000"/>
                </a:lnTo>
                <a:arcTo hR="127000" wR="127000" stAng="10800000" swAng="5400000"/>
                <a:lnTo>
                  <a:pt x="3293566" y="0"/>
                </a:lnTo>
                <a:arcTo hR="127000" wR="127000" stAng="16200000" swAng="5400000"/>
                <a:lnTo>
                  <a:pt x="3420566" y="127000"/>
                </a:lnTo>
                <a:arcTo hR="88900" wR="127000" stAng="0" swAng="-5400000"/>
                <a:lnTo>
                  <a:pt x="127000" y="38100"/>
                </a:lnTo>
                <a:arcTo hR="88900" wR="127000" stAng="16200000" swAng="-5400000"/>
                <a:close/>
              </a:path>
            </a:pathLst>
          </a:custGeom>
          <a:solidFill>
            <a:srgbClr val="0F8A6A"/>
          </a:solidFill>
          <a:ln/>
        </p:spPr>
      </p:sp>
      <p:sp>
        <p:nvSpPr>
          <p:cNvPr id="31" name="Text 29"/>
          <p:cNvSpPr/>
          <p:nvPr/>
        </p:nvSpPr>
        <p:spPr>
          <a:xfrm>
            <a:off x="8161834" y="4114750"/>
            <a:ext cx="3104591"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06</a:t>
            </a:r>
            <a:endParaRPr lang="en-US" sz="3200" dirty="0"/>
          </a:p>
        </p:txBody>
      </p:sp>
      <p:sp>
        <p:nvSpPr>
          <p:cNvPr id="32" name="Text 30"/>
          <p:cNvSpPr/>
          <p:nvPr/>
        </p:nvSpPr>
        <p:spPr>
          <a:xfrm>
            <a:off x="8161834" y="4584650"/>
            <a:ext cx="3104591" cy="4826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You're publishing AI slop, and AI knows it</a:t>
            </a:r>
            <a:endParaRPr lang="en-US" sz="1500" dirty="0"/>
          </a:p>
        </p:txBody>
      </p:sp>
      <p:sp>
        <p:nvSpPr>
          <p:cNvPr id="33" name="Text 31"/>
          <p:cNvSpPr/>
          <p:nvPr/>
        </p:nvSpPr>
        <p:spPr>
          <a:xfrm>
            <a:off x="8161834" y="5105350"/>
            <a:ext cx="3104591"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Fix: AI drafts; you add the human 10%.</a:t>
            </a:r>
            <a:endParaRPr lang="en-US" sz="1500" dirty="0"/>
          </a:p>
        </p:txBody>
      </p:sp>
      <p:sp>
        <p:nvSpPr>
          <p:cNvPr id="34" name="Text 3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The six disqualifiers</a:t>
            </a:r>
            <a:endParaRPr lang="en-US" sz="1200" dirty="0"/>
          </a:p>
        </p:txBody>
      </p:sp>
      <p:sp>
        <p:nvSpPr>
          <p:cNvPr id="35" name="Text 3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06</a:t>
            </a:r>
            <a:endParaRPr lang="en-US"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DISQUALIFIER 2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Write an answer, not a brochure</a:t>
            </a:r>
            <a:endParaRPr lang="en-US" sz="3200" dirty="0"/>
          </a:p>
        </p:txBody>
      </p:sp>
      <p:sp>
        <p:nvSpPr>
          <p:cNvPr id="4" name="Shape 2"/>
          <p:cNvSpPr/>
          <p:nvPr/>
        </p:nvSpPr>
        <p:spPr>
          <a:xfrm>
            <a:off x="815975" y="1806525"/>
            <a:ext cx="5181600" cy="2940100"/>
          </a:xfrm>
          <a:prstGeom prst="roundRect">
            <a:avLst>
              <a:gd name="adj" fmla="val 5076"/>
            </a:avLst>
          </a:prstGeom>
          <a:solidFill>
            <a:srgbClr val="FCFDFE"/>
          </a:solidFill>
          <a:ln w="6350">
            <a:solidFill>
              <a:srgbClr val="D5DAE1"/>
            </a:solidFill>
            <a:prstDash val="solid"/>
          </a:ln>
        </p:spPr>
      </p:sp>
      <p:sp>
        <p:nvSpPr>
          <p:cNvPr id="5" name="Text 3"/>
          <p:cNvSpPr/>
          <p:nvPr/>
        </p:nvSpPr>
        <p:spPr>
          <a:xfrm>
            <a:off x="1123950" y="2420590"/>
            <a:ext cx="470262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878"/>
                </a:solidFill>
                <a:latin typeface="IBM Plex Sans" pitchFamily="34" charset="0"/>
                <a:ea typeface="IBM Plex Sans" pitchFamily="34" charset="-122"/>
                <a:cs typeface="IBM Plex Sans" pitchFamily="34" charset="-120"/>
              </a:rPr>
              <a:t>BROCHURE</a:t>
            </a:r>
            <a:endParaRPr lang="en-US" sz="1200" dirty="0"/>
          </a:p>
        </p:txBody>
      </p:sp>
      <p:sp>
        <p:nvSpPr>
          <p:cNvPr id="6" name="Text 4"/>
          <p:cNvSpPr/>
          <p:nvPr/>
        </p:nvSpPr>
        <p:spPr>
          <a:xfrm>
            <a:off x="1123950" y="2786311"/>
            <a:ext cx="4702620" cy="685800"/>
          </a:xfrm>
          <a:prstGeom prst="rect">
            <a:avLst/>
          </a:prstGeom>
          <a:noFill/>
          <a:ln/>
        </p:spPr>
        <p:txBody>
          <a:bodyPr wrap="square" lIns="0" tIns="0" rIns="0" bIns="0" rtlCol="0" anchor="t">
            <a:normAutofit/>
          </a:bodyPr>
          <a:lstStyle/>
          <a:p>
            <a:pPr algn="l" indent="0" marL="0">
              <a:lnSpc>
                <a:spcPts val="2600"/>
              </a:lnSpc>
              <a:buNone/>
            </a:pPr>
            <a:r>
              <a:rPr lang="en-US" sz="2000" i="1" dirty="0">
                <a:solidFill>
                  <a:srgbClr val="3C4A5A"/>
                </a:solidFill>
                <a:latin typeface="IBM Plex Sans" pitchFamily="34" charset="0"/>
                <a:ea typeface="IBM Plex Sans" pitchFamily="34" charset="-122"/>
                <a:cs typeface="IBM Plex Sans" pitchFamily="34" charset="-120"/>
              </a:rPr>
              <a:t>“Hi, I'm a passionate Realtor who loves helping people find their dream home.”</a:t>
            </a:r>
            <a:endParaRPr lang="en-US" sz="2000" dirty="0"/>
          </a:p>
        </p:txBody>
      </p:sp>
      <p:sp>
        <p:nvSpPr>
          <p:cNvPr id="7" name="Text 5"/>
          <p:cNvSpPr/>
          <p:nvPr/>
        </p:nvSpPr>
        <p:spPr>
          <a:xfrm>
            <a:off x="1123950" y="3599111"/>
            <a:ext cx="470262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Could be dropped into any market. AI can't cite a feeling.</a:t>
            </a:r>
            <a:endParaRPr lang="en-US" sz="1500" dirty="0"/>
          </a:p>
        </p:txBody>
      </p:sp>
      <p:sp>
        <p:nvSpPr>
          <p:cNvPr id="8" name="Shape 6"/>
          <p:cNvSpPr/>
          <p:nvPr/>
        </p:nvSpPr>
        <p:spPr>
          <a:xfrm>
            <a:off x="6203950" y="1803350"/>
            <a:ext cx="5175250" cy="2946450"/>
          </a:xfrm>
          <a:prstGeom prst="roundRect">
            <a:avLst>
              <a:gd name="adj" fmla="val 5172"/>
            </a:avLst>
          </a:prstGeom>
          <a:solidFill>
            <a:srgbClr val="0B2545"/>
          </a:solidFill>
          <a:ln/>
        </p:spPr>
      </p:sp>
      <p:sp>
        <p:nvSpPr>
          <p:cNvPr id="9" name="Text 7"/>
          <p:cNvSpPr/>
          <p:nvPr/>
        </p:nvSpPr>
        <p:spPr>
          <a:xfrm>
            <a:off x="6508750" y="2108150"/>
            <a:ext cx="4702620" cy="223937"/>
          </a:xfrm>
          <a:prstGeom prst="rect">
            <a:avLst/>
          </a:prstGeom>
          <a:noFill/>
          <a:ln/>
        </p:spPr>
        <p:txBody>
          <a:bodyPr wrap="square" lIns="0" tIns="0" rIns="0" bIns="0" rtlCol="0" anchor="t">
            <a:normAutofit/>
          </a:bodyPr>
          <a:lstStyle/>
          <a:p>
            <a:pPr algn="l" indent="0" marL="0">
              <a:lnSpc>
                <a:spcPts val="1570"/>
              </a:lnSpc>
              <a:buNone/>
            </a:pPr>
            <a:r>
              <a:rPr lang="en-US" sz="1121" b="1" spc="100" kern="0" dirty="0">
                <a:solidFill>
                  <a:srgbClr val="5FD3AE"/>
                </a:solidFill>
                <a:latin typeface="IBM Plex Sans" pitchFamily="34" charset="0"/>
                <a:ea typeface="IBM Plex Sans" pitchFamily="34" charset="-122"/>
                <a:cs typeface="IBM Plex Sans" pitchFamily="34" charset="-120"/>
              </a:rPr>
              <a:t>ANSWER</a:t>
            </a:r>
            <a:endParaRPr lang="en-US" sz="1121" dirty="0"/>
          </a:p>
        </p:txBody>
      </p:sp>
      <p:sp>
        <p:nvSpPr>
          <p:cNvPr id="10" name="Text 8"/>
          <p:cNvSpPr/>
          <p:nvPr/>
        </p:nvSpPr>
        <p:spPr>
          <a:xfrm>
            <a:off x="6508750" y="2459087"/>
            <a:ext cx="4702620" cy="2011313"/>
          </a:xfrm>
          <a:prstGeom prst="rect">
            <a:avLst/>
          </a:prstGeom>
          <a:noFill/>
          <a:ln/>
        </p:spPr>
        <p:txBody>
          <a:bodyPr wrap="square" lIns="0" tIns="0" rIns="0" bIns="0" rtlCol="0" anchor="t">
            <a:normAutofit/>
          </a:bodyPr>
          <a:lstStyle/>
          <a:p>
            <a:pPr algn="l" indent="0" marL="0">
              <a:lnSpc>
                <a:spcPts val="2608"/>
              </a:lnSpc>
              <a:buNone/>
            </a:pPr>
            <a:r>
              <a:rPr lang="en-US" sz="1863" dirty="0">
                <a:solidFill>
                  <a:srgbClr val="FFD54A"/>
                </a:solidFill>
                <a:latin typeface="IBM Plex Mono" pitchFamily="34" charset="0"/>
                <a:ea typeface="IBM Plex Mono" pitchFamily="34" charset="-122"/>
                <a:cs typeface="IBM Plex Mono" pitchFamily="34" charset="-120"/>
              </a:rPr>
              <a:t>[Name]</a:t>
            </a:r>
            <a:r>
              <a:rPr lang="en-US" sz="1863" dirty="0">
                <a:solidFill>
                  <a:srgbClr val="F5F6F8"/>
                </a:solidFill>
                <a:latin typeface="IBM Plex Mono" pitchFamily="34" charset="0"/>
                <a:ea typeface="IBM Plex Mono" pitchFamily="34" charset="-122"/>
                <a:cs typeface="IBM Plex Mono" pitchFamily="34" charset="-120"/>
              </a:rPr>
              <a:t> is a </a:t>
            </a:r>
            <a:r>
              <a:rPr lang="en-US" sz="1863" dirty="0">
                <a:solidFill>
                  <a:srgbClr val="FFD54A"/>
                </a:solidFill>
                <a:latin typeface="IBM Plex Mono" pitchFamily="34" charset="0"/>
                <a:ea typeface="IBM Plex Mono" pitchFamily="34" charset="-122"/>
                <a:cs typeface="IBM Plex Mono" pitchFamily="34" charset="-120"/>
              </a:rPr>
              <a:t>[Brokerage]</a:t>
            </a:r>
            <a:r>
              <a:rPr lang="en-US" sz="1863" dirty="0">
                <a:solidFill>
                  <a:srgbClr val="F5F6F8"/>
                </a:solidFill>
                <a:latin typeface="IBM Plex Mono" pitchFamily="34" charset="0"/>
                <a:ea typeface="IBM Plex Mono" pitchFamily="34" charset="-122"/>
                <a:cs typeface="IBM Plex Mono" pitchFamily="34" charset="-120"/>
              </a:rPr>
              <a:t> agent in </a:t>
            </a:r>
            <a:r>
              <a:rPr lang="en-US" sz="1863" dirty="0">
                <a:solidFill>
                  <a:srgbClr val="FFD54A"/>
                </a:solidFill>
                <a:latin typeface="IBM Plex Mono" pitchFamily="34" charset="0"/>
                <a:ea typeface="IBM Plex Mono" pitchFamily="34" charset="-122"/>
                <a:cs typeface="IBM Plex Mono" pitchFamily="34" charset="-120"/>
              </a:rPr>
              <a:t>[City]</a:t>
            </a:r>
            <a:r>
              <a:rPr lang="en-US" sz="1863" dirty="0">
                <a:solidFill>
                  <a:srgbClr val="F5F6F8"/>
                </a:solidFill>
                <a:latin typeface="IBM Plex Mono" pitchFamily="34" charset="0"/>
                <a:ea typeface="IBM Plex Mono" pitchFamily="34" charset="-122"/>
                <a:cs typeface="IBM Plex Mono" pitchFamily="34" charset="-120"/>
              </a:rPr>
              <a:t>, focused on </a:t>
            </a:r>
            <a:r>
              <a:rPr lang="en-US" sz="1863" dirty="0">
                <a:solidFill>
                  <a:srgbClr val="FFD54A"/>
                </a:solidFill>
                <a:latin typeface="IBM Plex Mono" pitchFamily="34" charset="0"/>
                <a:ea typeface="IBM Plex Mono" pitchFamily="34" charset="-122"/>
                <a:cs typeface="IBM Plex Mono" pitchFamily="34" charset="-120"/>
              </a:rPr>
              <a:t>[niche]</a:t>
            </a:r>
            <a:r>
              <a:rPr lang="en-US" sz="1863" dirty="0">
                <a:solidFill>
                  <a:srgbClr val="F5F6F8"/>
                </a:solidFill>
                <a:latin typeface="IBM Plex Mono" pitchFamily="34" charset="0"/>
                <a:ea typeface="IBM Plex Mono" pitchFamily="34" charset="-122"/>
                <a:cs typeface="IBM Plex Mono" pitchFamily="34" charset="-120"/>
              </a:rPr>
              <a:t> in </a:t>
            </a:r>
            <a:r>
              <a:rPr lang="en-US" sz="1863" dirty="0">
                <a:solidFill>
                  <a:srgbClr val="FFD54A"/>
                </a:solidFill>
                <a:latin typeface="IBM Plex Mono" pitchFamily="34" charset="0"/>
                <a:ea typeface="IBM Plex Mono" pitchFamily="34" charset="-122"/>
                <a:cs typeface="IBM Plex Mono" pitchFamily="34" charset="-120"/>
              </a:rPr>
              <a:t>[Neighborhood A]</a:t>
            </a:r>
            <a:r>
              <a:rPr lang="en-US" sz="1863" dirty="0">
                <a:solidFill>
                  <a:srgbClr val="F5F6F8"/>
                </a:solidFill>
                <a:latin typeface="IBM Plex Mono" pitchFamily="34" charset="0"/>
                <a:ea typeface="IBM Plex Mono" pitchFamily="34" charset="-122"/>
                <a:cs typeface="IBM Plex Mono" pitchFamily="34" charset="-120"/>
              </a:rPr>
              <a:t> and </a:t>
            </a:r>
            <a:r>
              <a:rPr lang="en-US" sz="1863" dirty="0">
                <a:solidFill>
                  <a:srgbClr val="FFD54A"/>
                </a:solidFill>
                <a:latin typeface="IBM Plex Mono" pitchFamily="34" charset="0"/>
                <a:ea typeface="IBM Plex Mono" pitchFamily="34" charset="-122"/>
                <a:cs typeface="IBM Plex Mono" pitchFamily="34" charset="-120"/>
              </a:rPr>
              <a:t>[Neighborhood B]</a:t>
            </a:r>
            <a:r>
              <a:rPr lang="en-US" sz="1863" dirty="0">
                <a:solidFill>
                  <a:srgbClr val="F5F6F8"/>
                </a:solidFill>
                <a:latin typeface="IBM Plex Mono" pitchFamily="34" charset="0"/>
                <a:ea typeface="IBM Plex Mono" pitchFamily="34" charset="-122"/>
                <a:cs typeface="IBM Plex Mono" pitchFamily="34" charset="-120"/>
              </a:rPr>
              <a:t>. </a:t>
            </a:r>
            <a:r>
              <a:rPr lang="en-US" sz="1863" dirty="0">
                <a:solidFill>
                  <a:srgbClr val="FFD54A"/>
                </a:solidFill>
                <a:latin typeface="IBM Plex Mono" pitchFamily="34" charset="0"/>
                <a:ea typeface="IBM Plex Mono" pitchFamily="34" charset="-122"/>
                <a:cs typeface="IBM Plex Mono" pitchFamily="34" charset="-120"/>
              </a:rPr>
              <a:t>[__]</a:t>
            </a:r>
            <a:r>
              <a:rPr lang="en-US" sz="1863" dirty="0">
                <a:solidFill>
                  <a:srgbClr val="F5F6F8"/>
                </a:solidFill>
                <a:latin typeface="IBM Plex Mono" pitchFamily="34" charset="0"/>
                <a:ea typeface="IBM Plex Mono" pitchFamily="34" charset="-122"/>
                <a:cs typeface="IBM Plex Mono" pitchFamily="34" charset="-120"/>
              </a:rPr>
              <a:t> homes closed in the last 12 months. </a:t>
            </a:r>
            <a:r>
              <a:rPr lang="en-US" sz="1863" dirty="0">
                <a:solidFill>
                  <a:srgbClr val="FFD54A"/>
                </a:solidFill>
                <a:latin typeface="IBM Plex Mono" pitchFamily="34" charset="0"/>
                <a:ea typeface="IBM Plex Mono" pitchFamily="34" charset="-122"/>
                <a:cs typeface="IBM Plex Mono" pitchFamily="34" charset="-120"/>
              </a:rPr>
              <a:t>[Designation]</a:t>
            </a:r>
            <a:r>
              <a:rPr lang="en-US" sz="1863" dirty="0">
                <a:solidFill>
                  <a:srgbClr val="F5F6F8"/>
                </a:solidFill>
                <a:latin typeface="IBM Plex Mono" pitchFamily="34" charset="0"/>
                <a:ea typeface="IBM Plex Mono" pitchFamily="34" charset="-122"/>
                <a:cs typeface="IBM Plex Mono" pitchFamily="34" charset="-120"/>
              </a:rPr>
              <a:t>.</a:t>
            </a:r>
            <a:endParaRPr lang="en-US" sz="1863" dirty="0"/>
          </a:p>
        </p:txBody>
      </p:sp>
      <p:sp>
        <p:nvSpPr>
          <p:cNvPr id="11" name="Shape 9"/>
          <p:cNvSpPr/>
          <p:nvPr/>
        </p:nvSpPr>
        <p:spPr>
          <a:xfrm>
            <a:off x="812800" y="5003800"/>
            <a:ext cx="10566400" cy="838200"/>
          </a:xfrm>
          <a:prstGeom prst="roundRect">
            <a:avLst>
              <a:gd name="adj" fmla="val 15152"/>
            </a:avLst>
          </a:prstGeom>
          <a:solidFill>
            <a:srgbClr val="E1F2EC"/>
          </a:solidFill>
          <a:ln/>
        </p:spPr>
      </p:sp>
      <p:pic>
        <p:nvPicPr>
          <p:cNvPr id="12" name="Image 0" descr="Search">    </p:cNvPr>
          <p:cNvPicPr>
            <a:picLocks noChangeAspect="1"/>
          </p:cNvPicPr>
          <p:nvPr/>
        </p:nvPicPr>
        <p:blipFill>
          <a:blip r:embed="rId1"/>
          <a:srcRect l="0" r="0" t="0" b="0"/>
          <a:stretch/>
        </p:blipFill>
        <p:spPr>
          <a:xfrm>
            <a:off x="1016000" y="5295900"/>
            <a:ext cx="254000" cy="254000"/>
          </a:xfrm>
          <a:prstGeom prst="rect">
            <a:avLst/>
          </a:prstGeom>
        </p:spPr>
      </p:pic>
      <p:sp>
        <p:nvSpPr>
          <p:cNvPr id="13" name="Text 10"/>
          <p:cNvSpPr/>
          <p:nvPr/>
        </p:nvSpPr>
        <p:spPr>
          <a:xfrm>
            <a:off x="1397000" y="5156200"/>
            <a:ext cx="1007237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Quick check: could a stranger on your About page name your niche, your market, and your last 12 months of production?</a:t>
            </a:r>
            <a:endParaRPr lang="en-US" sz="1500" dirty="0"/>
          </a:p>
        </p:txBody>
      </p:sp>
      <p:sp>
        <p:nvSpPr>
          <p:cNvPr id="14" name="Text 1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The six disqualifiers</a:t>
            </a:r>
            <a:endParaRPr lang="en-US" sz="1200" dirty="0"/>
          </a:p>
        </p:txBody>
      </p:sp>
      <p:sp>
        <p:nvSpPr>
          <p:cNvPr id="15"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07</a:t>
            </a:r>
            <a:endParaRPr lang="en-US"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DISQUALIFIER 4 · NAP · FROM PARTS 1 AND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Same name, address, phone. Everywhere.</a:t>
            </a:r>
            <a:endParaRPr lang="en-US" sz="3200" dirty="0"/>
          </a:p>
        </p:txBody>
      </p:sp>
      <p:sp>
        <p:nvSpPr>
          <p:cNvPr id="4" name="Text 2"/>
          <p:cNvSpPr/>
          <p:nvPr/>
        </p:nvSpPr>
        <p:spPr>
          <a:xfrm>
            <a:off x="812800" y="1803350"/>
            <a:ext cx="548155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YOUR GOOGLE BUSINESS PROFILE</a:t>
            </a:r>
            <a:endParaRPr lang="en-US" sz="1200" dirty="0"/>
          </a:p>
        </p:txBody>
      </p:sp>
      <p:pic>
        <p:nvPicPr>
          <p:cNvPr id="5" name="Image 0" descr="Check">    </p:cNvPr>
          <p:cNvPicPr>
            <a:picLocks noChangeAspect="1"/>
          </p:cNvPicPr>
          <p:nvPr/>
        </p:nvPicPr>
        <p:blipFill>
          <a:blip r:embed="rId1"/>
          <a:srcRect l="0" r="0" t="0" b="0"/>
          <a:stretch/>
        </p:blipFill>
        <p:spPr>
          <a:xfrm>
            <a:off x="812800" y="2169071"/>
            <a:ext cx="228600" cy="228600"/>
          </a:xfrm>
          <a:prstGeom prst="rect">
            <a:avLst/>
          </a:prstGeom>
        </p:spPr>
      </p:pic>
      <p:sp>
        <p:nvSpPr>
          <p:cNvPr id="6" name="Text 3"/>
          <p:cNvSpPr/>
          <p:nvPr/>
        </p:nvSpPr>
        <p:spPr>
          <a:xfrm>
            <a:off x="1168400" y="2169071"/>
            <a:ext cx="5115284"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Claim and verify it</a:t>
            </a:r>
            <a:endParaRPr lang="en-US" sz="2000" dirty="0"/>
          </a:p>
        </p:txBody>
      </p:sp>
      <p:pic>
        <p:nvPicPr>
          <p:cNvPr id="7" name="Image 1" descr="Check">    </p:cNvPr>
          <p:cNvPicPr>
            <a:picLocks noChangeAspect="1"/>
          </p:cNvPicPr>
          <p:nvPr/>
        </p:nvPicPr>
        <p:blipFill>
          <a:blip r:embed="rId2"/>
          <a:srcRect l="0" r="0" t="0" b="0"/>
          <a:stretch/>
        </p:blipFill>
        <p:spPr>
          <a:xfrm>
            <a:off x="812800" y="2677071"/>
            <a:ext cx="228600" cy="228600"/>
          </a:xfrm>
          <a:prstGeom prst="rect">
            <a:avLst/>
          </a:prstGeom>
        </p:spPr>
      </p:pic>
      <p:sp>
        <p:nvSpPr>
          <p:cNvPr id="8" name="Text 4"/>
          <p:cNvSpPr/>
          <p:nvPr/>
        </p:nvSpPr>
        <p:spPr>
          <a:xfrm>
            <a:off x="1168400" y="2677071"/>
            <a:ext cx="5115284"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Hours, service areas, FAQs, recent photos</a:t>
            </a:r>
            <a:endParaRPr lang="en-US" sz="2000" dirty="0"/>
          </a:p>
        </p:txBody>
      </p:sp>
      <p:pic>
        <p:nvPicPr>
          <p:cNvPr id="9" name="Image 2" descr="Check">    </p:cNvPr>
          <p:cNvPicPr>
            <a:picLocks noChangeAspect="1"/>
          </p:cNvPicPr>
          <p:nvPr/>
        </p:nvPicPr>
        <p:blipFill>
          <a:blip r:embed="rId3"/>
          <a:srcRect l="0" r="0" t="0" b="0"/>
          <a:stretch/>
        </p:blipFill>
        <p:spPr>
          <a:xfrm>
            <a:off x="812800" y="3185071"/>
            <a:ext cx="228600" cy="228600"/>
          </a:xfrm>
          <a:prstGeom prst="rect">
            <a:avLst/>
          </a:prstGeom>
        </p:spPr>
      </p:pic>
      <p:sp>
        <p:nvSpPr>
          <p:cNvPr id="10" name="Text 5"/>
          <p:cNvSpPr/>
          <p:nvPr/>
        </p:nvSpPr>
        <p:spPr>
          <a:xfrm>
            <a:off x="1168400" y="3185071"/>
            <a:ext cx="5115284"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Ask clients to review you there</a:t>
            </a:r>
            <a:endParaRPr lang="en-US" sz="2000" dirty="0"/>
          </a:p>
        </p:txBody>
      </p:sp>
      <p:sp>
        <p:nvSpPr>
          <p:cNvPr id="11" name="Shape 6"/>
          <p:cNvSpPr/>
          <p:nvPr/>
        </p:nvSpPr>
        <p:spPr>
          <a:xfrm>
            <a:off x="812800" y="3693071"/>
            <a:ext cx="5321895" cy="1229320"/>
          </a:xfrm>
          <a:prstGeom prst="roundRect">
            <a:avLst>
              <a:gd name="adj" fmla="val 10331"/>
            </a:avLst>
          </a:prstGeom>
          <a:solidFill>
            <a:srgbClr val="0B2545"/>
          </a:solidFill>
          <a:ln/>
        </p:spPr>
      </p:sp>
      <p:sp>
        <p:nvSpPr>
          <p:cNvPr id="12" name="Text 7"/>
          <p:cNvSpPr/>
          <p:nvPr/>
        </p:nvSpPr>
        <p:spPr>
          <a:xfrm>
            <a:off x="1041400" y="3896271"/>
            <a:ext cx="5010636"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FIVE-MINUTE SELF-AUDIT</a:t>
            </a:r>
            <a:endParaRPr lang="en-US" sz="1200" dirty="0"/>
          </a:p>
        </p:txBody>
      </p:sp>
      <p:sp>
        <p:nvSpPr>
          <p:cNvPr id="13" name="Text 8"/>
          <p:cNvSpPr/>
          <p:nvPr/>
        </p:nvSpPr>
        <p:spPr>
          <a:xfrm>
            <a:off x="1041400" y="4185791"/>
            <a:ext cx="5010636"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Sans" pitchFamily="34" charset="0"/>
                <a:ea typeface="IBM Plex Sans" pitchFamily="34" charset="-122"/>
                <a:cs typeface="IBM Plex Sans" pitchFamily="34" charset="-120"/>
              </a:rPr>
              <a:t>Google “</a:t>
            </a:r>
            <a:r>
              <a:rPr lang="en-US" sz="1500" dirty="0">
                <a:solidFill>
                  <a:srgbClr val="FFD54A"/>
                </a:solidFill>
                <a:latin typeface="IBM Plex Sans" pitchFamily="34" charset="0"/>
                <a:ea typeface="IBM Plex Sans" pitchFamily="34" charset="-122"/>
                <a:cs typeface="IBM Plex Sans" pitchFamily="34" charset="-120"/>
              </a:rPr>
              <a:t>[Your Name]</a:t>
            </a:r>
            <a:r>
              <a:rPr lang="en-US" sz="1500" dirty="0">
                <a:solidFill>
                  <a:srgbClr val="E6EDF5"/>
                </a:solidFill>
                <a:latin typeface="IBM Plex Sans" pitchFamily="34" charset="0"/>
                <a:ea typeface="IBM Plex Sans" pitchFamily="34" charset="-122"/>
                <a:cs typeface="IBM Plex Sans" pitchFamily="34" charset="-120"/>
              </a:rPr>
              <a:t> </a:t>
            </a:r>
            <a:r>
              <a:rPr lang="en-US" sz="1500" dirty="0">
                <a:solidFill>
                  <a:srgbClr val="FFD54A"/>
                </a:solidFill>
                <a:latin typeface="IBM Plex Sans" pitchFamily="34" charset="0"/>
                <a:ea typeface="IBM Plex Sans" pitchFamily="34" charset="-122"/>
                <a:cs typeface="IBM Plex Sans" pitchFamily="34" charset="-120"/>
              </a:rPr>
              <a:t>[Brokerage]</a:t>
            </a:r>
            <a:r>
              <a:rPr lang="en-US" sz="1500" dirty="0">
                <a:solidFill>
                  <a:srgbClr val="E6EDF5"/>
                </a:solidFill>
                <a:latin typeface="IBM Plex Sans" pitchFamily="34" charset="0"/>
                <a:ea typeface="IBM Plex Sans" pitchFamily="34" charset="-122"/>
                <a:cs typeface="IBM Plex Sans" pitchFamily="34" charset="-120"/>
              </a:rPr>
              <a:t>” and scroll. Same photo, name, address, and phone everywhere?</a:t>
            </a:r>
            <a:endParaRPr lang="en-US" sz="1500" dirty="0"/>
          </a:p>
        </p:txBody>
      </p:sp>
      <p:sp>
        <p:nvSpPr>
          <p:cNvPr id="14" name="Text 9"/>
          <p:cNvSpPr/>
          <p:nvPr/>
        </p:nvSpPr>
        <p:spPr>
          <a:xfrm>
            <a:off x="6541095" y="1803350"/>
            <a:ext cx="498324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WHERE AI CROSS-CHECKS YOU</a:t>
            </a:r>
            <a:endParaRPr lang="en-US" sz="1200" dirty="0"/>
          </a:p>
        </p:txBody>
      </p:sp>
      <p:sp>
        <p:nvSpPr>
          <p:cNvPr id="15" name="Shape 10"/>
          <p:cNvSpPr/>
          <p:nvPr/>
        </p:nvSpPr>
        <p:spPr>
          <a:xfrm>
            <a:off x="6541095" y="2629446"/>
            <a:ext cx="4838105" cy="0"/>
          </a:xfrm>
          <a:prstGeom prst="line">
            <a:avLst/>
          </a:prstGeom>
          <a:noFill/>
          <a:ln w="6350">
            <a:solidFill>
              <a:srgbClr val="D5DAE1"/>
            </a:solidFill>
            <a:prstDash val="solid"/>
          </a:ln>
        </p:spPr>
      </p:sp>
      <p:pic>
        <p:nvPicPr>
          <p:cNvPr id="16" name="Image 3" descr="Check">    </p:cNvPr>
          <p:cNvPicPr>
            <a:picLocks noChangeAspect="1"/>
          </p:cNvPicPr>
          <p:nvPr/>
        </p:nvPicPr>
        <p:blipFill>
          <a:blip r:embed="rId4"/>
          <a:srcRect l="0" r="0" t="0" b="0"/>
          <a:stretch/>
        </p:blipFill>
        <p:spPr>
          <a:xfrm>
            <a:off x="6541095" y="2257971"/>
            <a:ext cx="203200" cy="203200"/>
          </a:xfrm>
          <a:prstGeom prst="rect">
            <a:avLst/>
          </a:prstGeom>
        </p:spPr>
      </p:pic>
      <p:sp>
        <p:nvSpPr>
          <p:cNvPr id="17" name="Text 11"/>
          <p:cNvSpPr/>
          <p:nvPr/>
        </p:nvSpPr>
        <p:spPr>
          <a:xfrm>
            <a:off x="6871295" y="218177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Google Business Profile</a:t>
            </a:r>
            <a:endParaRPr lang="en-US" sz="2000" dirty="0"/>
          </a:p>
        </p:txBody>
      </p:sp>
      <p:sp>
        <p:nvSpPr>
          <p:cNvPr id="18" name="Shape 12"/>
          <p:cNvSpPr/>
          <p:nvPr/>
        </p:nvSpPr>
        <p:spPr>
          <a:xfrm>
            <a:off x="6541095" y="3169196"/>
            <a:ext cx="4838105" cy="0"/>
          </a:xfrm>
          <a:prstGeom prst="line">
            <a:avLst/>
          </a:prstGeom>
          <a:noFill/>
          <a:ln w="6350">
            <a:solidFill>
              <a:srgbClr val="D5DAE1"/>
            </a:solidFill>
            <a:prstDash val="solid"/>
          </a:ln>
        </p:spPr>
      </p:sp>
      <p:pic>
        <p:nvPicPr>
          <p:cNvPr id="19" name="Image 4" descr="Check">    </p:cNvPr>
          <p:cNvPicPr>
            <a:picLocks noChangeAspect="1"/>
          </p:cNvPicPr>
          <p:nvPr/>
        </p:nvPicPr>
        <p:blipFill>
          <a:blip r:embed="rId5"/>
          <a:srcRect l="0" r="0" t="0" b="0"/>
          <a:stretch/>
        </p:blipFill>
        <p:spPr>
          <a:xfrm>
            <a:off x="6541095" y="2797721"/>
            <a:ext cx="203200" cy="203200"/>
          </a:xfrm>
          <a:prstGeom prst="rect">
            <a:avLst/>
          </a:prstGeom>
        </p:spPr>
      </p:pic>
      <p:sp>
        <p:nvSpPr>
          <p:cNvPr id="20" name="Text 13"/>
          <p:cNvSpPr/>
          <p:nvPr/>
        </p:nvSpPr>
        <p:spPr>
          <a:xfrm>
            <a:off x="6871295" y="272152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Your brokerage's site</a:t>
            </a:r>
            <a:endParaRPr lang="en-US" sz="2000" dirty="0"/>
          </a:p>
        </p:txBody>
      </p:sp>
      <p:sp>
        <p:nvSpPr>
          <p:cNvPr id="21" name="Shape 14"/>
          <p:cNvSpPr/>
          <p:nvPr/>
        </p:nvSpPr>
        <p:spPr>
          <a:xfrm>
            <a:off x="6541095" y="3708946"/>
            <a:ext cx="4838105" cy="0"/>
          </a:xfrm>
          <a:prstGeom prst="line">
            <a:avLst/>
          </a:prstGeom>
          <a:noFill/>
          <a:ln w="6350">
            <a:solidFill>
              <a:srgbClr val="D5DAE1"/>
            </a:solidFill>
            <a:prstDash val="solid"/>
          </a:ln>
        </p:spPr>
      </p:sp>
      <p:pic>
        <p:nvPicPr>
          <p:cNvPr id="22" name="Image 5" descr="Check">    </p:cNvPr>
          <p:cNvPicPr>
            <a:picLocks noChangeAspect="1"/>
          </p:cNvPicPr>
          <p:nvPr/>
        </p:nvPicPr>
        <p:blipFill>
          <a:blip r:embed="rId6"/>
          <a:srcRect l="0" r="0" t="0" b="0"/>
          <a:stretch/>
        </p:blipFill>
        <p:spPr>
          <a:xfrm>
            <a:off x="6541095" y="3337471"/>
            <a:ext cx="203200" cy="203200"/>
          </a:xfrm>
          <a:prstGeom prst="rect">
            <a:avLst/>
          </a:prstGeom>
        </p:spPr>
      </p:pic>
      <p:sp>
        <p:nvSpPr>
          <p:cNvPr id="23" name="Text 15"/>
          <p:cNvSpPr/>
          <p:nvPr/>
        </p:nvSpPr>
        <p:spPr>
          <a:xfrm>
            <a:off x="6871295" y="326127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Your own website</a:t>
            </a:r>
            <a:endParaRPr lang="en-US" sz="2000" dirty="0"/>
          </a:p>
        </p:txBody>
      </p:sp>
      <p:sp>
        <p:nvSpPr>
          <p:cNvPr id="24" name="Shape 16"/>
          <p:cNvSpPr/>
          <p:nvPr/>
        </p:nvSpPr>
        <p:spPr>
          <a:xfrm>
            <a:off x="6541095" y="4248696"/>
            <a:ext cx="4838105" cy="0"/>
          </a:xfrm>
          <a:prstGeom prst="line">
            <a:avLst/>
          </a:prstGeom>
          <a:noFill/>
          <a:ln w="6350">
            <a:solidFill>
              <a:srgbClr val="D5DAE1"/>
            </a:solidFill>
            <a:prstDash val="solid"/>
          </a:ln>
        </p:spPr>
      </p:sp>
      <p:pic>
        <p:nvPicPr>
          <p:cNvPr id="25" name="Image 6" descr="Check">    </p:cNvPr>
          <p:cNvPicPr>
            <a:picLocks noChangeAspect="1"/>
          </p:cNvPicPr>
          <p:nvPr/>
        </p:nvPicPr>
        <p:blipFill>
          <a:blip r:embed="rId7"/>
          <a:srcRect l="0" r="0" t="0" b="0"/>
          <a:stretch/>
        </p:blipFill>
        <p:spPr>
          <a:xfrm>
            <a:off x="6541095" y="3877221"/>
            <a:ext cx="203200" cy="203200"/>
          </a:xfrm>
          <a:prstGeom prst="rect">
            <a:avLst/>
          </a:prstGeom>
        </p:spPr>
      </p:pic>
      <p:sp>
        <p:nvSpPr>
          <p:cNvPr id="26" name="Text 17"/>
          <p:cNvSpPr/>
          <p:nvPr/>
        </p:nvSpPr>
        <p:spPr>
          <a:xfrm>
            <a:off x="6871295" y="380102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Zillow and Realtor.com</a:t>
            </a:r>
            <a:endParaRPr lang="en-US" sz="2000" dirty="0"/>
          </a:p>
        </p:txBody>
      </p:sp>
      <p:sp>
        <p:nvSpPr>
          <p:cNvPr id="27" name="Shape 18"/>
          <p:cNvSpPr/>
          <p:nvPr/>
        </p:nvSpPr>
        <p:spPr>
          <a:xfrm>
            <a:off x="6541095" y="4788446"/>
            <a:ext cx="4838105" cy="0"/>
          </a:xfrm>
          <a:prstGeom prst="line">
            <a:avLst/>
          </a:prstGeom>
          <a:noFill/>
          <a:ln w="6350">
            <a:solidFill>
              <a:srgbClr val="D5DAE1"/>
            </a:solidFill>
            <a:prstDash val="solid"/>
          </a:ln>
        </p:spPr>
      </p:sp>
      <p:pic>
        <p:nvPicPr>
          <p:cNvPr id="28" name="Image 7" descr="Check">    </p:cNvPr>
          <p:cNvPicPr>
            <a:picLocks noChangeAspect="1"/>
          </p:cNvPicPr>
          <p:nvPr/>
        </p:nvPicPr>
        <p:blipFill>
          <a:blip r:embed="rId8"/>
          <a:srcRect l="0" r="0" t="0" b="0"/>
          <a:stretch/>
        </p:blipFill>
        <p:spPr>
          <a:xfrm>
            <a:off x="6541095" y="4416971"/>
            <a:ext cx="203200" cy="203200"/>
          </a:xfrm>
          <a:prstGeom prst="rect">
            <a:avLst/>
          </a:prstGeom>
        </p:spPr>
      </p:pic>
      <p:sp>
        <p:nvSpPr>
          <p:cNvPr id="29" name="Text 19"/>
          <p:cNvSpPr/>
          <p:nvPr/>
        </p:nvSpPr>
        <p:spPr>
          <a:xfrm>
            <a:off x="6871295" y="434077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Review sites</a:t>
            </a:r>
            <a:endParaRPr lang="en-US" sz="2000" dirty="0"/>
          </a:p>
        </p:txBody>
      </p:sp>
      <p:sp>
        <p:nvSpPr>
          <p:cNvPr id="30" name="Shape 20"/>
          <p:cNvSpPr/>
          <p:nvPr/>
        </p:nvSpPr>
        <p:spPr>
          <a:xfrm>
            <a:off x="6541095" y="5328196"/>
            <a:ext cx="4838105" cy="0"/>
          </a:xfrm>
          <a:prstGeom prst="line">
            <a:avLst/>
          </a:prstGeom>
          <a:noFill/>
          <a:ln w="6350">
            <a:solidFill>
              <a:srgbClr val="D5DAE1"/>
            </a:solidFill>
            <a:prstDash val="solid"/>
          </a:ln>
        </p:spPr>
      </p:sp>
      <p:pic>
        <p:nvPicPr>
          <p:cNvPr id="31" name="Image 8" descr="Check">    </p:cNvPr>
          <p:cNvPicPr>
            <a:picLocks noChangeAspect="1"/>
          </p:cNvPicPr>
          <p:nvPr/>
        </p:nvPicPr>
        <p:blipFill>
          <a:blip r:embed="rId9"/>
          <a:srcRect l="0" r="0" t="0" b="0"/>
          <a:stretch/>
        </p:blipFill>
        <p:spPr>
          <a:xfrm>
            <a:off x="6541095" y="4956721"/>
            <a:ext cx="203200" cy="203200"/>
          </a:xfrm>
          <a:prstGeom prst="rect">
            <a:avLst/>
          </a:prstGeom>
        </p:spPr>
      </p:pic>
      <p:sp>
        <p:nvSpPr>
          <p:cNvPr id="32" name="Text 21"/>
          <p:cNvSpPr/>
          <p:nvPr/>
        </p:nvSpPr>
        <p:spPr>
          <a:xfrm>
            <a:off x="6871295" y="4880521"/>
            <a:ext cx="464314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LinkedIn</a:t>
            </a:r>
            <a:endParaRPr lang="en-US" sz="2000" dirty="0"/>
          </a:p>
        </p:txBody>
      </p:sp>
      <p:sp>
        <p:nvSpPr>
          <p:cNvPr id="33" name="Text 22"/>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The six disqualifiers</a:t>
            </a:r>
            <a:endParaRPr lang="en-US" sz="1200" dirty="0"/>
          </a:p>
        </p:txBody>
      </p:sp>
      <p:sp>
        <p:nvSpPr>
          <p:cNvPr id="34" name="Text 23"/>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08</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THE LENS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E-E-A-T: the lens AI looks through</a:t>
            </a:r>
            <a:endParaRPr lang="en-US" sz="3200" dirty="0"/>
          </a:p>
        </p:txBody>
      </p:sp>
      <p:sp>
        <p:nvSpPr>
          <p:cNvPr id="4" name="Shape 2"/>
          <p:cNvSpPr/>
          <p:nvPr/>
        </p:nvSpPr>
        <p:spPr>
          <a:xfrm>
            <a:off x="812800" y="1803350"/>
            <a:ext cx="2527300" cy="4038650"/>
          </a:xfrm>
          <a:prstGeom prst="roundRect">
            <a:avLst>
              <a:gd name="adj" fmla="val 5025"/>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2527300" cy="4038650"/>
          </a:xfrm>
          <a:custGeom>
            <a:avLst/>
            <a:gdLst/>
            <a:ahLst/>
            <a:cxnLst/>
            <a:rect l="l" t="t" r="r" b="b"/>
            <a:pathLst>
              <a:path w="2527300" h="4038650">
                <a:moveTo>
                  <a:pt x="0" y="127000"/>
                </a:moveTo>
                <a:lnTo>
                  <a:pt x="0" y="127000"/>
                </a:lnTo>
                <a:arcTo hR="127000" wR="127000" stAng="10800000" swAng="5400000"/>
                <a:lnTo>
                  <a:pt x="2400300" y="0"/>
                </a:lnTo>
                <a:arcTo hR="127000" wR="127000" stAng="16200000" swAng="5400000"/>
                <a:lnTo>
                  <a:pt x="2527300" y="127000"/>
                </a:lnTo>
                <a:arcTo hR="88900" wR="127000" stAng="0" swAng="-5400000"/>
                <a:lnTo>
                  <a:pt x="127000" y="38100"/>
                </a:lnTo>
                <a:arcTo hR="88900" wR="127000" stAng="16200000" swAng="-5400000"/>
                <a:close/>
              </a:path>
            </a:pathLst>
          </a:custGeom>
          <a:solidFill>
            <a:srgbClr val="0F8A6A"/>
          </a:solidFill>
          <a:ln/>
        </p:spPr>
      </p:sp>
      <p:sp>
        <p:nvSpPr>
          <p:cNvPr id="6" name="Text 4"/>
          <p:cNvSpPr/>
          <p:nvPr/>
        </p:nvSpPr>
        <p:spPr>
          <a:xfrm>
            <a:off x="1016000" y="2044650"/>
            <a:ext cx="2184527"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E</a:t>
            </a:r>
            <a:endParaRPr lang="en-US" sz="6400" dirty="0"/>
          </a:p>
        </p:txBody>
      </p:sp>
      <p:sp>
        <p:nvSpPr>
          <p:cNvPr id="7" name="Text 5"/>
          <p:cNvSpPr/>
          <p:nvPr/>
        </p:nvSpPr>
        <p:spPr>
          <a:xfrm>
            <a:off x="1016000" y="2946350"/>
            <a:ext cx="21845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Experience</a:t>
            </a:r>
            <a:endParaRPr lang="en-US" sz="1500" dirty="0"/>
          </a:p>
        </p:txBody>
      </p:sp>
      <p:sp>
        <p:nvSpPr>
          <p:cNvPr id="8" name="Text 6"/>
          <p:cNvSpPr/>
          <p:nvPr/>
        </p:nvSpPr>
        <p:spPr>
          <a:xfrm>
            <a:off x="1016000" y="3263850"/>
            <a:ext cx="2184527" cy="520700"/>
          </a:xfrm>
          <a:prstGeom prst="rect">
            <a:avLst/>
          </a:prstGeom>
          <a:noFill/>
          <a:ln/>
        </p:spPr>
        <p:txBody>
          <a:bodyPr wrap="square" lIns="0" tIns="0" rIns="0" bIns="0" rtlCol="0" anchor="t">
            <a:normAutofit/>
          </a:bodyPr>
          <a:lstStyle/>
          <a:p>
            <a:pPr algn="l" indent="0" marL="0">
              <a:lnSpc>
                <a:spcPts val="1950"/>
              </a:lnSpc>
              <a:buNone/>
            </a:pPr>
            <a:r>
              <a:rPr lang="en-US" sz="1500" i="1" dirty="0">
                <a:solidFill>
                  <a:srgbClr val="3C4A5A"/>
                </a:solidFill>
                <a:latin typeface="IBM Plex Sans" pitchFamily="34" charset="0"/>
                <a:ea typeface="IBM Plex Sans" pitchFamily="34" charset="-122"/>
                <a:cs typeface="IBM Plex Sans" pitchFamily="34" charset="-120"/>
              </a:rPr>
              <a:t>Have you actually done this?</a:t>
            </a:r>
            <a:endParaRPr lang="en-US" sz="1500" dirty="0"/>
          </a:p>
        </p:txBody>
      </p:sp>
      <p:pic>
        <p:nvPicPr>
          <p:cNvPr id="9" name="Image 0" descr="line">    </p:cNvPr>
          <p:cNvPicPr>
            <a:picLocks noChangeAspect="1"/>
          </p:cNvPicPr>
          <p:nvPr/>
        </p:nvPicPr>
        <p:blipFill>
          <a:blip r:embed="rId1"/>
          <a:srcRect l="0" r="0" t="0" b="0"/>
          <a:stretch/>
        </p:blipFill>
        <p:spPr>
          <a:xfrm>
            <a:off x="1016000" y="3848050"/>
            <a:ext cx="2120900" cy="12700"/>
          </a:xfrm>
          <a:prstGeom prst="rect">
            <a:avLst/>
          </a:prstGeom>
        </p:spPr>
      </p:pic>
      <p:sp>
        <p:nvSpPr>
          <p:cNvPr id="10" name="Text 7"/>
          <p:cNvSpPr/>
          <p:nvPr/>
        </p:nvSpPr>
        <p:spPr>
          <a:xfrm>
            <a:off x="1016000" y="3949650"/>
            <a:ext cx="2184527"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PUBLISH</a:t>
            </a:r>
            <a:endParaRPr lang="en-US" sz="1200" dirty="0"/>
          </a:p>
        </p:txBody>
      </p:sp>
      <p:pic>
        <p:nvPicPr>
          <p:cNvPr id="11" name="Image 1" descr="Check">    </p:cNvPr>
          <p:cNvPicPr>
            <a:picLocks noChangeAspect="1"/>
          </p:cNvPicPr>
          <p:nvPr/>
        </p:nvPicPr>
        <p:blipFill>
          <a:blip r:embed="rId2"/>
          <a:srcRect l="0" r="0" t="0" b="0"/>
          <a:stretch/>
        </p:blipFill>
        <p:spPr>
          <a:xfrm>
            <a:off x="1016000" y="4251871"/>
            <a:ext cx="203200" cy="203200"/>
          </a:xfrm>
          <a:prstGeom prst="rect">
            <a:avLst/>
          </a:prstGeom>
        </p:spPr>
      </p:pic>
      <p:sp>
        <p:nvSpPr>
          <p:cNvPr id="12" name="Text 8"/>
          <p:cNvSpPr/>
          <p:nvPr/>
        </p:nvSpPr>
        <p:spPr>
          <a:xfrm>
            <a:off x="1295400" y="4251871"/>
            <a:ext cx="1896745"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Specific examples</a:t>
            </a:r>
            <a:endParaRPr lang="en-US" sz="1500" dirty="0"/>
          </a:p>
        </p:txBody>
      </p:sp>
      <p:pic>
        <p:nvPicPr>
          <p:cNvPr id="13" name="Image 2" descr="Check">    </p:cNvPr>
          <p:cNvPicPr>
            <a:picLocks noChangeAspect="1"/>
          </p:cNvPicPr>
          <p:nvPr/>
        </p:nvPicPr>
        <p:blipFill>
          <a:blip r:embed="rId3"/>
          <a:srcRect l="0" r="0" t="0" b="0"/>
          <a:stretch/>
        </p:blipFill>
        <p:spPr>
          <a:xfrm>
            <a:off x="1016000" y="4588421"/>
            <a:ext cx="203200" cy="203200"/>
          </a:xfrm>
          <a:prstGeom prst="rect">
            <a:avLst/>
          </a:prstGeom>
        </p:spPr>
      </p:pic>
      <p:sp>
        <p:nvSpPr>
          <p:cNvPr id="14" name="Text 9"/>
          <p:cNvSpPr/>
          <p:nvPr/>
        </p:nvSpPr>
        <p:spPr>
          <a:xfrm>
            <a:off x="1295400" y="4588421"/>
            <a:ext cx="189674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Recent stats, updated often</a:t>
            </a:r>
            <a:endParaRPr lang="en-US" sz="1500" dirty="0"/>
          </a:p>
        </p:txBody>
      </p:sp>
      <p:sp>
        <p:nvSpPr>
          <p:cNvPr id="15" name="Shape 10"/>
          <p:cNvSpPr/>
          <p:nvPr/>
        </p:nvSpPr>
        <p:spPr>
          <a:xfrm>
            <a:off x="3492500" y="1803350"/>
            <a:ext cx="2527300" cy="4038650"/>
          </a:xfrm>
          <a:prstGeom prst="roundRect">
            <a:avLst>
              <a:gd name="adj" fmla="val 5025"/>
            </a:avLst>
          </a:prstGeom>
          <a:solidFill>
            <a:srgbClr val="FCFDFE"/>
          </a:solidFill>
          <a:ln/>
          <a:effectLst>
            <a:outerShdw sx="100000" sy="100000" kx="0" ky="0" algn="bl" rotWithShape="0" blurRad="50800" dist="12700" dir="5400000">
              <a:srgbClr val="0B2545">
                <a:alpha val="8000"/>
              </a:srgbClr>
            </a:outerShdw>
          </a:effectLst>
        </p:spPr>
      </p:sp>
      <p:sp>
        <p:nvSpPr>
          <p:cNvPr id="16" name="Shape 11"/>
          <p:cNvSpPr/>
          <p:nvPr/>
        </p:nvSpPr>
        <p:spPr>
          <a:xfrm>
            <a:off x="3492500" y="1803350"/>
            <a:ext cx="2527300" cy="4038650"/>
          </a:xfrm>
          <a:custGeom>
            <a:avLst/>
            <a:gdLst/>
            <a:ahLst/>
            <a:cxnLst/>
            <a:rect l="l" t="t" r="r" b="b"/>
            <a:pathLst>
              <a:path w="2527300" h="4038650">
                <a:moveTo>
                  <a:pt x="0" y="127000"/>
                </a:moveTo>
                <a:lnTo>
                  <a:pt x="0" y="127000"/>
                </a:lnTo>
                <a:arcTo hR="127000" wR="127000" stAng="10800000" swAng="5400000"/>
                <a:lnTo>
                  <a:pt x="2400300" y="0"/>
                </a:lnTo>
                <a:arcTo hR="127000" wR="127000" stAng="16200000" swAng="5400000"/>
                <a:lnTo>
                  <a:pt x="2527300" y="127000"/>
                </a:lnTo>
                <a:arcTo hR="88900" wR="127000" stAng="0" swAng="-5400000"/>
                <a:lnTo>
                  <a:pt x="127000" y="38100"/>
                </a:lnTo>
                <a:arcTo hR="88900" wR="127000" stAng="16200000" swAng="-5400000"/>
                <a:close/>
              </a:path>
            </a:pathLst>
          </a:custGeom>
          <a:solidFill>
            <a:srgbClr val="0F8A6A"/>
          </a:solidFill>
          <a:ln/>
        </p:spPr>
      </p:sp>
      <p:sp>
        <p:nvSpPr>
          <p:cNvPr id="17" name="Text 12"/>
          <p:cNvSpPr/>
          <p:nvPr/>
        </p:nvSpPr>
        <p:spPr>
          <a:xfrm>
            <a:off x="3695700" y="2044650"/>
            <a:ext cx="2184527"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E</a:t>
            </a:r>
            <a:endParaRPr lang="en-US" sz="6400" dirty="0"/>
          </a:p>
        </p:txBody>
      </p:sp>
      <p:sp>
        <p:nvSpPr>
          <p:cNvPr id="18" name="Text 13"/>
          <p:cNvSpPr/>
          <p:nvPr/>
        </p:nvSpPr>
        <p:spPr>
          <a:xfrm>
            <a:off x="3695700" y="2946350"/>
            <a:ext cx="21845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Expertise</a:t>
            </a:r>
            <a:endParaRPr lang="en-US" sz="1500" dirty="0"/>
          </a:p>
        </p:txBody>
      </p:sp>
      <p:sp>
        <p:nvSpPr>
          <p:cNvPr id="19" name="Text 14"/>
          <p:cNvSpPr/>
          <p:nvPr/>
        </p:nvSpPr>
        <p:spPr>
          <a:xfrm>
            <a:off x="3695700" y="3263850"/>
            <a:ext cx="2184527" cy="520700"/>
          </a:xfrm>
          <a:prstGeom prst="rect">
            <a:avLst/>
          </a:prstGeom>
          <a:noFill/>
          <a:ln/>
        </p:spPr>
        <p:txBody>
          <a:bodyPr wrap="square" lIns="0" tIns="0" rIns="0" bIns="0" rtlCol="0" anchor="t">
            <a:normAutofit/>
          </a:bodyPr>
          <a:lstStyle/>
          <a:p>
            <a:pPr algn="l" indent="0" marL="0">
              <a:lnSpc>
                <a:spcPts val="1950"/>
              </a:lnSpc>
              <a:buNone/>
            </a:pPr>
            <a:r>
              <a:rPr lang="en-US" sz="1500" i="1" dirty="0">
                <a:solidFill>
                  <a:srgbClr val="3C4A5A"/>
                </a:solidFill>
                <a:latin typeface="IBM Plex Sans" pitchFamily="34" charset="0"/>
                <a:ea typeface="IBM Plex Sans" pitchFamily="34" charset="-122"/>
                <a:cs typeface="IBM Plex Sans" pitchFamily="34" charset="-120"/>
              </a:rPr>
              <a:t>What have you accomplished?</a:t>
            </a:r>
            <a:endParaRPr lang="en-US" sz="1500" dirty="0"/>
          </a:p>
        </p:txBody>
      </p:sp>
      <p:pic>
        <p:nvPicPr>
          <p:cNvPr id="20" name="Image 3" descr="line">    </p:cNvPr>
          <p:cNvPicPr>
            <a:picLocks noChangeAspect="1"/>
          </p:cNvPicPr>
          <p:nvPr/>
        </p:nvPicPr>
        <p:blipFill>
          <a:blip r:embed="rId4"/>
          <a:srcRect l="0" r="0" t="0" b="0"/>
          <a:stretch/>
        </p:blipFill>
        <p:spPr>
          <a:xfrm>
            <a:off x="3695700" y="3848050"/>
            <a:ext cx="2120900" cy="12700"/>
          </a:xfrm>
          <a:prstGeom prst="rect">
            <a:avLst/>
          </a:prstGeom>
        </p:spPr>
      </p:pic>
      <p:sp>
        <p:nvSpPr>
          <p:cNvPr id="21" name="Text 15"/>
          <p:cNvSpPr/>
          <p:nvPr/>
        </p:nvSpPr>
        <p:spPr>
          <a:xfrm>
            <a:off x="3695700" y="3949650"/>
            <a:ext cx="2184527"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PUBLISH</a:t>
            </a:r>
            <a:endParaRPr lang="en-US" sz="1200" dirty="0"/>
          </a:p>
        </p:txBody>
      </p:sp>
      <p:pic>
        <p:nvPicPr>
          <p:cNvPr id="22" name="Image 4" descr="Check">    </p:cNvPr>
          <p:cNvPicPr>
            <a:picLocks noChangeAspect="1"/>
          </p:cNvPicPr>
          <p:nvPr/>
        </p:nvPicPr>
        <p:blipFill>
          <a:blip r:embed="rId5"/>
          <a:srcRect l="0" r="0" t="0" b="0"/>
          <a:stretch/>
        </p:blipFill>
        <p:spPr>
          <a:xfrm>
            <a:off x="3695700" y="4251871"/>
            <a:ext cx="203200" cy="203200"/>
          </a:xfrm>
          <a:prstGeom prst="rect">
            <a:avLst/>
          </a:prstGeom>
        </p:spPr>
      </p:pic>
      <p:sp>
        <p:nvSpPr>
          <p:cNvPr id="23" name="Text 16"/>
          <p:cNvSpPr/>
          <p:nvPr/>
        </p:nvSpPr>
        <p:spPr>
          <a:xfrm>
            <a:off x="3975100" y="4251871"/>
            <a:ext cx="1896745"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Neighborhood guides</a:t>
            </a:r>
            <a:endParaRPr lang="en-US" sz="1500" dirty="0"/>
          </a:p>
        </p:txBody>
      </p:sp>
      <p:pic>
        <p:nvPicPr>
          <p:cNvPr id="24" name="Image 5" descr="Check">    </p:cNvPr>
          <p:cNvPicPr>
            <a:picLocks noChangeAspect="1"/>
          </p:cNvPicPr>
          <p:nvPr/>
        </p:nvPicPr>
        <p:blipFill>
          <a:blip r:embed="rId6"/>
          <a:srcRect l="0" r="0" t="0" b="0"/>
          <a:stretch/>
        </p:blipFill>
        <p:spPr>
          <a:xfrm>
            <a:off x="3695700" y="4588421"/>
            <a:ext cx="203200" cy="203200"/>
          </a:xfrm>
          <a:prstGeom prst="rect">
            <a:avLst/>
          </a:prstGeom>
        </p:spPr>
      </p:pic>
      <p:sp>
        <p:nvSpPr>
          <p:cNvPr id="25" name="Text 17"/>
          <p:cNvSpPr/>
          <p:nvPr/>
        </p:nvSpPr>
        <p:spPr>
          <a:xfrm>
            <a:off x="3975100" y="4588421"/>
            <a:ext cx="189674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Designations and certifications</a:t>
            </a:r>
            <a:endParaRPr lang="en-US" sz="1500" dirty="0"/>
          </a:p>
        </p:txBody>
      </p:sp>
      <p:sp>
        <p:nvSpPr>
          <p:cNvPr id="26" name="Shape 18"/>
          <p:cNvSpPr/>
          <p:nvPr/>
        </p:nvSpPr>
        <p:spPr>
          <a:xfrm>
            <a:off x="6172200" y="1803350"/>
            <a:ext cx="2527300" cy="4038650"/>
          </a:xfrm>
          <a:prstGeom prst="roundRect">
            <a:avLst>
              <a:gd name="adj" fmla="val 5025"/>
            </a:avLst>
          </a:prstGeom>
          <a:solidFill>
            <a:srgbClr val="FCFDFE"/>
          </a:solidFill>
          <a:ln/>
          <a:effectLst>
            <a:outerShdw sx="100000" sy="100000" kx="0" ky="0" algn="bl" rotWithShape="0" blurRad="50800" dist="12700" dir="5400000">
              <a:srgbClr val="0B2545">
                <a:alpha val="8000"/>
              </a:srgbClr>
            </a:outerShdw>
          </a:effectLst>
        </p:spPr>
      </p:sp>
      <p:sp>
        <p:nvSpPr>
          <p:cNvPr id="27" name="Shape 19"/>
          <p:cNvSpPr/>
          <p:nvPr/>
        </p:nvSpPr>
        <p:spPr>
          <a:xfrm>
            <a:off x="6172200" y="1803350"/>
            <a:ext cx="2527300" cy="4038650"/>
          </a:xfrm>
          <a:custGeom>
            <a:avLst/>
            <a:gdLst/>
            <a:ahLst/>
            <a:cxnLst/>
            <a:rect l="l" t="t" r="r" b="b"/>
            <a:pathLst>
              <a:path w="2527300" h="4038650">
                <a:moveTo>
                  <a:pt x="0" y="127000"/>
                </a:moveTo>
                <a:lnTo>
                  <a:pt x="0" y="127000"/>
                </a:lnTo>
                <a:arcTo hR="127000" wR="127000" stAng="10800000" swAng="5400000"/>
                <a:lnTo>
                  <a:pt x="2400300" y="0"/>
                </a:lnTo>
                <a:arcTo hR="127000" wR="127000" stAng="16200000" swAng="5400000"/>
                <a:lnTo>
                  <a:pt x="2527300" y="127000"/>
                </a:lnTo>
                <a:arcTo hR="88900" wR="127000" stAng="0" swAng="-5400000"/>
                <a:lnTo>
                  <a:pt x="127000" y="38100"/>
                </a:lnTo>
                <a:arcTo hR="88900" wR="127000" stAng="16200000" swAng="-5400000"/>
                <a:close/>
              </a:path>
            </a:pathLst>
          </a:custGeom>
          <a:solidFill>
            <a:srgbClr val="0F8A6A"/>
          </a:solidFill>
          <a:ln/>
        </p:spPr>
      </p:sp>
      <p:sp>
        <p:nvSpPr>
          <p:cNvPr id="28" name="Text 20"/>
          <p:cNvSpPr/>
          <p:nvPr/>
        </p:nvSpPr>
        <p:spPr>
          <a:xfrm>
            <a:off x="6375400" y="2044650"/>
            <a:ext cx="2184527"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A</a:t>
            </a:r>
            <a:endParaRPr lang="en-US" sz="6400" dirty="0"/>
          </a:p>
        </p:txBody>
      </p:sp>
      <p:sp>
        <p:nvSpPr>
          <p:cNvPr id="29" name="Text 21"/>
          <p:cNvSpPr/>
          <p:nvPr/>
        </p:nvSpPr>
        <p:spPr>
          <a:xfrm>
            <a:off x="6375400" y="2946350"/>
            <a:ext cx="21845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Authoritativeness</a:t>
            </a:r>
            <a:endParaRPr lang="en-US" sz="1500" dirty="0"/>
          </a:p>
        </p:txBody>
      </p:sp>
      <p:sp>
        <p:nvSpPr>
          <p:cNvPr id="30" name="Text 22"/>
          <p:cNvSpPr/>
          <p:nvPr/>
        </p:nvSpPr>
        <p:spPr>
          <a:xfrm>
            <a:off x="6375400" y="3263850"/>
            <a:ext cx="2184527" cy="273050"/>
          </a:xfrm>
          <a:prstGeom prst="rect">
            <a:avLst/>
          </a:prstGeom>
          <a:noFill/>
          <a:ln/>
        </p:spPr>
        <p:txBody>
          <a:bodyPr wrap="square" lIns="0" tIns="0" rIns="0" bIns="0" rtlCol="0" anchor="t">
            <a:normAutofit/>
          </a:bodyPr>
          <a:lstStyle/>
          <a:p>
            <a:pPr algn="l" indent="0" marL="0">
              <a:lnSpc>
                <a:spcPts val="1950"/>
              </a:lnSpc>
              <a:buNone/>
            </a:pPr>
            <a:r>
              <a:rPr lang="en-US" sz="1500" i="1" dirty="0">
                <a:solidFill>
                  <a:srgbClr val="3C4A5A"/>
                </a:solidFill>
                <a:latin typeface="IBM Plex Sans" pitchFamily="34" charset="0"/>
                <a:ea typeface="IBM Plex Sans" pitchFamily="34" charset="-122"/>
                <a:cs typeface="IBM Plex Sans" pitchFamily="34" charset="-120"/>
              </a:rPr>
              <a:t>Do others vouch for you?</a:t>
            </a:r>
            <a:endParaRPr lang="en-US" sz="1500" dirty="0"/>
          </a:p>
        </p:txBody>
      </p:sp>
      <p:pic>
        <p:nvPicPr>
          <p:cNvPr id="31" name="Image 6" descr="line">    </p:cNvPr>
          <p:cNvPicPr>
            <a:picLocks noChangeAspect="1"/>
          </p:cNvPicPr>
          <p:nvPr/>
        </p:nvPicPr>
        <p:blipFill>
          <a:blip r:embed="rId7"/>
          <a:srcRect l="0" r="0" t="0" b="0"/>
          <a:stretch/>
        </p:blipFill>
        <p:spPr>
          <a:xfrm>
            <a:off x="6375400" y="3600400"/>
            <a:ext cx="2120900" cy="12700"/>
          </a:xfrm>
          <a:prstGeom prst="rect">
            <a:avLst/>
          </a:prstGeom>
        </p:spPr>
      </p:pic>
      <p:sp>
        <p:nvSpPr>
          <p:cNvPr id="32" name="Text 23"/>
          <p:cNvSpPr/>
          <p:nvPr/>
        </p:nvSpPr>
        <p:spPr>
          <a:xfrm>
            <a:off x="6375400" y="3702000"/>
            <a:ext cx="2184527"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PUBLISH</a:t>
            </a:r>
            <a:endParaRPr lang="en-US" sz="1200" dirty="0"/>
          </a:p>
        </p:txBody>
      </p:sp>
      <p:pic>
        <p:nvPicPr>
          <p:cNvPr id="33" name="Image 7" descr="Check">    </p:cNvPr>
          <p:cNvPicPr>
            <a:picLocks noChangeAspect="1"/>
          </p:cNvPicPr>
          <p:nvPr/>
        </p:nvPicPr>
        <p:blipFill>
          <a:blip r:embed="rId8"/>
          <a:srcRect l="0" r="0" t="0" b="0"/>
          <a:stretch/>
        </p:blipFill>
        <p:spPr>
          <a:xfrm>
            <a:off x="6375400" y="4004221"/>
            <a:ext cx="203200" cy="203200"/>
          </a:xfrm>
          <a:prstGeom prst="rect">
            <a:avLst/>
          </a:prstGeom>
        </p:spPr>
      </p:pic>
      <p:sp>
        <p:nvSpPr>
          <p:cNvPr id="34" name="Text 24"/>
          <p:cNvSpPr/>
          <p:nvPr/>
        </p:nvSpPr>
        <p:spPr>
          <a:xfrm>
            <a:off x="6654800" y="4004221"/>
            <a:ext cx="1896745" cy="2730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Podcast guest spots</a:t>
            </a:r>
            <a:endParaRPr lang="en-US" sz="1500" dirty="0"/>
          </a:p>
        </p:txBody>
      </p:sp>
      <p:pic>
        <p:nvPicPr>
          <p:cNvPr id="35" name="Image 8" descr="Check">    </p:cNvPr>
          <p:cNvPicPr>
            <a:picLocks noChangeAspect="1"/>
          </p:cNvPicPr>
          <p:nvPr/>
        </p:nvPicPr>
        <p:blipFill>
          <a:blip r:embed="rId9"/>
          <a:srcRect l="0" r="0" t="0" b="0"/>
          <a:stretch/>
        </p:blipFill>
        <p:spPr>
          <a:xfrm>
            <a:off x="6375400" y="4340771"/>
            <a:ext cx="203200" cy="203200"/>
          </a:xfrm>
          <a:prstGeom prst="rect">
            <a:avLst/>
          </a:prstGeom>
        </p:spPr>
      </p:pic>
      <p:sp>
        <p:nvSpPr>
          <p:cNvPr id="36" name="Text 25"/>
          <p:cNvSpPr/>
          <p:nvPr/>
        </p:nvSpPr>
        <p:spPr>
          <a:xfrm>
            <a:off x="6654800" y="4340771"/>
            <a:ext cx="1896745" cy="7683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Association, chamber, YPN listings</a:t>
            </a:r>
            <a:endParaRPr lang="en-US" sz="1500" dirty="0"/>
          </a:p>
        </p:txBody>
      </p:sp>
      <p:sp>
        <p:nvSpPr>
          <p:cNvPr id="37" name="Shape 26"/>
          <p:cNvSpPr/>
          <p:nvPr/>
        </p:nvSpPr>
        <p:spPr>
          <a:xfrm>
            <a:off x="8851900" y="1803350"/>
            <a:ext cx="2527300" cy="4038650"/>
          </a:xfrm>
          <a:prstGeom prst="roundRect">
            <a:avLst>
              <a:gd name="adj" fmla="val 5025"/>
            </a:avLst>
          </a:prstGeom>
          <a:solidFill>
            <a:srgbClr val="FCFDFE"/>
          </a:solidFill>
          <a:ln/>
          <a:effectLst>
            <a:outerShdw sx="100000" sy="100000" kx="0" ky="0" algn="bl" rotWithShape="0" blurRad="50800" dist="12700" dir="5400000">
              <a:srgbClr val="0B2545">
                <a:alpha val="8000"/>
              </a:srgbClr>
            </a:outerShdw>
          </a:effectLst>
        </p:spPr>
      </p:sp>
      <p:sp>
        <p:nvSpPr>
          <p:cNvPr id="38" name="Shape 27"/>
          <p:cNvSpPr/>
          <p:nvPr/>
        </p:nvSpPr>
        <p:spPr>
          <a:xfrm>
            <a:off x="8851900" y="1803350"/>
            <a:ext cx="2527300" cy="4038650"/>
          </a:xfrm>
          <a:custGeom>
            <a:avLst/>
            <a:gdLst/>
            <a:ahLst/>
            <a:cxnLst/>
            <a:rect l="l" t="t" r="r" b="b"/>
            <a:pathLst>
              <a:path w="2527300" h="4038650">
                <a:moveTo>
                  <a:pt x="0" y="127000"/>
                </a:moveTo>
                <a:lnTo>
                  <a:pt x="0" y="127000"/>
                </a:lnTo>
                <a:arcTo hR="127000" wR="127000" stAng="10800000" swAng="5400000"/>
                <a:lnTo>
                  <a:pt x="2400300" y="0"/>
                </a:lnTo>
                <a:arcTo hR="127000" wR="127000" stAng="16200000" swAng="5400000"/>
                <a:lnTo>
                  <a:pt x="2527300" y="127000"/>
                </a:lnTo>
                <a:arcTo hR="88900" wR="127000" stAng="0" swAng="-5400000"/>
                <a:lnTo>
                  <a:pt x="127000" y="38100"/>
                </a:lnTo>
                <a:arcTo hR="88900" wR="127000" stAng="16200000" swAng="-5400000"/>
                <a:close/>
              </a:path>
            </a:pathLst>
          </a:custGeom>
          <a:solidFill>
            <a:srgbClr val="0F8A6A"/>
          </a:solidFill>
          <a:ln/>
        </p:spPr>
      </p:sp>
      <p:sp>
        <p:nvSpPr>
          <p:cNvPr id="39" name="Text 28"/>
          <p:cNvSpPr/>
          <p:nvPr/>
        </p:nvSpPr>
        <p:spPr>
          <a:xfrm>
            <a:off x="9055100" y="2044650"/>
            <a:ext cx="2184527"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T</a:t>
            </a:r>
            <a:endParaRPr lang="en-US" sz="6400" dirty="0"/>
          </a:p>
        </p:txBody>
      </p:sp>
      <p:sp>
        <p:nvSpPr>
          <p:cNvPr id="40" name="Text 29"/>
          <p:cNvSpPr/>
          <p:nvPr/>
        </p:nvSpPr>
        <p:spPr>
          <a:xfrm>
            <a:off x="9055100" y="2946350"/>
            <a:ext cx="21845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0B2545"/>
                </a:solidFill>
                <a:latin typeface="Archivo" pitchFamily="34" charset="0"/>
                <a:ea typeface="Archivo" pitchFamily="34" charset="-122"/>
                <a:cs typeface="Archivo" pitchFamily="34" charset="-120"/>
              </a:rPr>
              <a:t>Trustworthiness</a:t>
            </a:r>
            <a:endParaRPr lang="en-US" sz="1500" dirty="0"/>
          </a:p>
        </p:txBody>
      </p:sp>
      <p:sp>
        <p:nvSpPr>
          <p:cNvPr id="41" name="Text 30"/>
          <p:cNvSpPr/>
          <p:nvPr/>
        </p:nvSpPr>
        <p:spPr>
          <a:xfrm>
            <a:off x="9055100" y="3263850"/>
            <a:ext cx="2184527" cy="273050"/>
          </a:xfrm>
          <a:prstGeom prst="rect">
            <a:avLst/>
          </a:prstGeom>
          <a:noFill/>
          <a:ln/>
        </p:spPr>
        <p:txBody>
          <a:bodyPr wrap="square" lIns="0" tIns="0" rIns="0" bIns="0" rtlCol="0" anchor="t">
            <a:normAutofit/>
          </a:bodyPr>
          <a:lstStyle/>
          <a:p>
            <a:pPr algn="l" indent="0" marL="0">
              <a:lnSpc>
                <a:spcPts val="1950"/>
              </a:lnSpc>
              <a:buNone/>
            </a:pPr>
            <a:r>
              <a:rPr lang="en-US" sz="1500" i="1" dirty="0">
                <a:solidFill>
                  <a:srgbClr val="3C4A5A"/>
                </a:solidFill>
                <a:latin typeface="IBM Plex Sans" pitchFamily="34" charset="0"/>
                <a:ea typeface="IBM Plex Sans" pitchFamily="34" charset="-122"/>
                <a:cs typeface="IBM Plex Sans" pitchFamily="34" charset="-120"/>
              </a:rPr>
              <a:t>Is it real, and is it you?</a:t>
            </a:r>
            <a:endParaRPr lang="en-US" sz="1500" dirty="0"/>
          </a:p>
        </p:txBody>
      </p:sp>
      <p:pic>
        <p:nvPicPr>
          <p:cNvPr id="42" name="Image 9" descr="line">    </p:cNvPr>
          <p:cNvPicPr>
            <a:picLocks noChangeAspect="1"/>
          </p:cNvPicPr>
          <p:nvPr/>
        </p:nvPicPr>
        <p:blipFill>
          <a:blip r:embed="rId10"/>
          <a:srcRect l="0" r="0" t="0" b="0"/>
          <a:stretch/>
        </p:blipFill>
        <p:spPr>
          <a:xfrm>
            <a:off x="9055100" y="3600400"/>
            <a:ext cx="2120900" cy="12700"/>
          </a:xfrm>
          <a:prstGeom prst="rect">
            <a:avLst/>
          </a:prstGeom>
        </p:spPr>
      </p:pic>
      <p:sp>
        <p:nvSpPr>
          <p:cNvPr id="43" name="Text 31"/>
          <p:cNvSpPr/>
          <p:nvPr/>
        </p:nvSpPr>
        <p:spPr>
          <a:xfrm>
            <a:off x="9055100" y="3702000"/>
            <a:ext cx="2184527"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PUBLISH</a:t>
            </a:r>
            <a:endParaRPr lang="en-US" sz="1200" dirty="0"/>
          </a:p>
        </p:txBody>
      </p:sp>
      <p:pic>
        <p:nvPicPr>
          <p:cNvPr id="44" name="Image 10" descr="Check">    </p:cNvPr>
          <p:cNvPicPr>
            <a:picLocks noChangeAspect="1"/>
          </p:cNvPicPr>
          <p:nvPr/>
        </p:nvPicPr>
        <p:blipFill>
          <a:blip r:embed="rId11"/>
          <a:srcRect l="0" r="0" t="0" b="0"/>
          <a:stretch/>
        </p:blipFill>
        <p:spPr>
          <a:xfrm>
            <a:off x="9055100" y="4004221"/>
            <a:ext cx="203200" cy="203200"/>
          </a:xfrm>
          <a:prstGeom prst="rect">
            <a:avLst/>
          </a:prstGeom>
        </p:spPr>
      </p:pic>
      <p:sp>
        <p:nvSpPr>
          <p:cNvPr id="45" name="Text 32"/>
          <p:cNvSpPr/>
          <p:nvPr/>
        </p:nvSpPr>
        <p:spPr>
          <a:xfrm>
            <a:off x="9334500" y="4004221"/>
            <a:ext cx="1896745" cy="76835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Reviews and consistent contact info</a:t>
            </a:r>
            <a:endParaRPr lang="en-US" sz="1500" dirty="0"/>
          </a:p>
        </p:txBody>
      </p:sp>
      <p:pic>
        <p:nvPicPr>
          <p:cNvPr id="46" name="Image 11" descr="Check">    </p:cNvPr>
          <p:cNvPicPr>
            <a:picLocks noChangeAspect="1"/>
          </p:cNvPicPr>
          <p:nvPr/>
        </p:nvPicPr>
        <p:blipFill>
          <a:blip r:embed="rId12"/>
          <a:srcRect l="0" r="0" t="0" b="0"/>
          <a:stretch/>
        </p:blipFill>
        <p:spPr>
          <a:xfrm>
            <a:off x="9055100" y="4836071"/>
            <a:ext cx="203200" cy="203200"/>
          </a:xfrm>
          <a:prstGeom prst="rect">
            <a:avLst/>
          </a:prstGeom>
        </p:spPr>
      </p:pic>
      <p:sp>
        <p:nvSpPr>
          <p:cNvPr id="47" name="Text 33"/>
          <p:cNvSpPr/>
          <p:nvPr/>
        </p:nvSpPr>
        <p:spPr>
          <a:xfrm>
            <a:off x="9334500" y="4836071"/>
            <a:ext cx="189674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Your voice, not AI slop</a:t>
            </a:r>
            <a:endParaRPr lang="en-US" sz="1500" dirty="0"/>
          </a:p>
        </p:txBody>
      </p:sp>
      <p:sp>
        <p:nvSpPr>
          <p:cNvPr id="48" name="Text 3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The lens</a:t>
            </a:r>
            <a:endParaRPr lang="en-US" sz="1200" dirty="0"/>
          </a:p>
        </p:txBody>
      </p:sp>
      <p:sp>
        <p:nvSpPr>
          <p:cNvPr id="49" name="Text 3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09</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FD3AE"/>
                </a:solidFill>
                <a:latin typeface="IBM Plex Sans" pitchFamily="34" charset="0"/>
                <a:ea typeface="IBM Plex Sans" pitchFamily="34" charset="-122"/>
                <a:cs typeface="IBM Plex Sans" pitchFamily="34" charset="-120"/>
              </a:rPr>
              <a:t>PART 2 · BUILD THE CONTENT AI WANTS TO CITE</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F5F6F8"/>
                </a:solidFill>
                <a:latin typeface="Archivo" pitchFamily="34" charset="0"/>
                <a:ea typeface="Archivo" pitchFamily="34" charset="-122"/>
                <a:cs typeface="Archivo" pitchFamily="34" charset="-120"/>
              </a:rPr>
              <a:t>Five formats AI prefers to cite</a:t>
            </a:r>
            <a:endParaRPr lang="en-US" sz="3200" dirty="0"/>
          </a:p>
        </p:txBody>
      </p:sp>
      <p:sp>
        <p:nvSpPr>
          <p:cNvPr id="4" name="Shape 2"/>
          <p:cNvSpPr/>
          <p:nvPr/>
        </p:nvSpPr>
        <p:spPr>
          <a:xfrm>
            <a:off x="812800" y="1854150"/>
            <a:ext cx="10566400" cy="584200"/>
          </a:xfrm>
          <a:prstGeom prst="roundRect">
            <a:avLst>
              <a:gd name="adj" fmla="val 21739"/>
            </a:avLst>
          </a:prstGeom>
          <a:solidFill>
            <a:srgbClr val="13355E"/>
          </a:solidFill>
          <a:ln/>
        </p:spPr>
      </p:sp>
      <p:sp>
        <p:nvSpPr>
          <p:cNvPr id="5" name="Text 3"/>
          <p:cNvSpPr/>
          <p:nvPr/>
        </p:nvSpPr>
        <p:spPr>
          <a:xfrm>
            <a:off x="1066800" y="1943050"/>
            <a:ext cx="4572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D3AE"/>
                </a:solidFill>
                <a:latin typeface="Archivo" pitchFamily="34" charset="0"/>
                <a:ea typeface="Archivo" pitchFamily="34" charset="-122"/>
                <a:cs typeface="Archivo" pitchFamily="34" charset="-120"/>
              </a:rPr>
              <a:t>1</a:t>
            </a:r>
            <a:endParaRPr lang="en-US" sz="3200" dirty="0"/>
          </a:p>
        </p:txBody>
      </p:sp>
      <p:sp>
        <p:nvSpPr>
          <p:cNvPr id="6" name="Text 4"/>
          <p:cNvSpPr/>
          <p:nvPr/>
        </p:nvSpPr>
        <p:spPr>
          <a:xfrm>
            <a:off x="1727200" y="2000200"/>
            <a:ext cx="418592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Question + direct answer</a:t>
            </a:r>
            <a:endParaRPr lang="en-US" sz="2000" dirty="0"/>
          </a:p>
        </p:txBody>
      </p:sp>
      <p:sp>
        <p:nvSpPr>
          <p:cNvPr id="7" name="Text 5"/>
          <p:cNvSpPr/>
          <p:nvPr/>
        </p:nvSpPr>
        <p:spPr>
          <a:xfrm>
            <a:off x="6045200" y="1993850"/>
            <a:ext cx="5232400"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C9D6E3"/>
                </a:solidFill>
                <a:latin typeface="IBM Plex Sans" pitchFamily="34" charset="0"/>
                <a:ea typeface="IBM Plex Sans" pitchFamily="34" charset="-122"/>
                <a:cs typeface="IBM Plex Sans" pitchFamily="34" charset="-120"/>
              </a:rPr>
              <a:t>Q&amp;A blocks, 50–150 words</a:t>
            </a:r>
            <a:endParaRPr lang="en-US" sz="2000" dirty="0"/>
          </a:p>
        </p:txBody>
      </p:sp>
      <p:sp>
        <p:nvSpPr>
          <p:cNvPr id="8" name="Shape 6"/>
          <p:cNvSpPr/>
          <p:nvPr/>
        </p:nvSpPr>
        <p:spPr>
          <a:xfrm>
            <a:off x="812800" y="2539950"/>
            <a:ext cx="10566400" cy="584250"/>
          </a:xfrm>
          <a:prstGeom prst="roundRect">
            <a:avLst>
              <a:gd name="adj" fmla="val 21737"/>
            </a:avLst>
          </a:prstGeom>
          <a:solidFill>
            <a:srgbClr val="13355E"/>
          </a:solidFill>
          <a:ln/>
        </p:spPr>
      </p:sp>
      <p:sp>
        <p:nvSpPr>
          <p:cNvPr id="9" name="Text 7"/>
          <p:cNvSpPr/>
          <p:nvPr/>
        </p:nvSpPr>
        <p:spPr>
          <a:xfrm>
            <a:off x="1066800" y="2628850"/>
            <a:ext cx="4572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D3AE"/>
                </a:solidFill>
                <a:latin typeface="Archivo" pitchFamily="34" charset="0"/>
                <a:ea typeface="Archivo" pitchFamily="34" charset="-122"/>
                <a:cs typeface="Archivo" pitchFamily="34" charset="-120"/>
              </a:rPr>
              <a:t>2</a:t>
            </a:r>
            <a:endParaRPr lang="en-US" sz="3200" dirty="0"/>
          </a:p>
        </p:txBody>
      </p:sp>
      <p:sp>
        <p:nvSpPr>
          <p:cNvPr id="10" name="Text 8"/>
          <p:cNvSpPr/>
          <p:nvPr/>
        </p:nvSpPr>
        <p:spPr>
          <a:xfrm>
            <a:off x="1727200" y="2686000"/>
            <a:ext cx="418592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Listicles</a:t>
            </a:r>
            <a:endParaRPr lang="en-US" sz="2000" dirty="0"/>
          </a:p>
        </p:txBody>
      </p:sp>
      <p:sp>
        <p:nvSpPr>
          <p:cNvPr id="11" name="Text 9"/>
          <p:cNvSpPr/>
          <p:nvPr/>
        </p:nvSpPr>
        <p:spPr>
          <a:xfrm>
            <a:off x="6045200" y="2679650"/>
            <a:ext cx="5232400"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C9D6E3"/>
                </a:solidFill>
                <a:latin typeface="IBM Plex Sans" pitchFamily="34" charset="0"/>
                <a:ea typeface="IBM Plex Sans" pitchFamily="34" charset="-122"/>
                <a:cs typeface="IBM Plex Sans" pitchFamily="34" charset="-120"/>
              </a:rPr>
              <a:t>“Top X” structured lists</a:t>
            </a:r>
            <a:endParaRPr lang="en-US" sz="2000" dirty="0"/>
          </a:p>
        </p:txBody>
      </p:sp>
      <p:sp>
        <p:nvSpPr>
          <p:cNvPr id="12" name="Shape 10"/>
          <p:cNvSpPr/>
          <p:nvPr/>
        </p:nvSpPr>
        <p:spPr>
          <a:xfrm>
            <a:off x="812800" y="3225800"/>
            <a:ext cx="10566400" cy="584200"/>
          </a:xfrm>
          <a:prstGeom prst="roundRect">
            <a:avLst>
              <a:gd name="adj" fmla="val 21739"/>
            </a:avLst>
          </a:prstGeom>
          <a:solidFill>
            <a:srgbClr val="13355E"/>
          </a:solidFill>
          <a:ln/>
        </p:spPr>
      </p:sp>
      <p:sp>
        <p:nvSpPr>
          <p:cNvPr id="13" name="Text 11"/>
          <p:cNvSpPr/>
          <p:nvPr/>
        </p:nvSpPr>
        <p:spPr>
          <a:xfrm>
            <a:off x="1066800" y="3314700"/>
            <a:ext cx="4572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D3AE"/>
                </a:solidFill>
                <a:latin typeface="Archivo" pitchFamily="34" charset="0"/>
                <a:ea typeface="Archivo" pitchFamily="34" charset="-122"/>
                <a:cs typeface="Archivo" pitchFamily="34" charset="-120"/>
              </a:rPr>
              <a:t>3</a:t>
            </a:r>
            <a:endParaRPr lang="en-US" sz="3200" dirty="0"/>
          </a:p>
        </p:txBody>
      </p:sp>
      <p:sp>
        <p:nvSpPr>
          <p:cNvPr id="14" name="Text 12"/>
          <p:cNvSpPr/>
          <p:nvPr/>
        </p:nvSpPr>
        <p:spPr>
          <a:xfrm>
            <a:off x="1727200" y="3371850"/>
            <a:ext cx="418592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Definitive guides</a:t>
            </a:r>
            <a:endParaRPr lang="en-US" sz="2000" dirty="0"/>
          </a:p>
        </p:txBody>
      </p:sp>
      <p:sp>
        <p:nvSpPr>
          <p:cNvPr id="15" name="Text 13"/>
          <p:cNvSpPr/>
          <p:nvPr/>
        </p:nvSpPr>
        <p:spPr>
          <a:xfrm>
            <a:off x="6045200" y="3365500"/>
            <a:ext cx="5232400"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C9D6E3"/>
                </a:solidFill>
                <a:latin typeface="IBM Plex Sans" pitchFamily="34" charset="0"/>
                <a:ea typeface="IBM Plex Sans" pitchFamily="34" charset="-122"/>
                <a:cs typeface="IBM Plex Sans" pitchFamily="34" charset="-120"/>
              </a:rPr>
              <a:t>Wikipedia-style, six parts</a:t>
            </a:r>
            <a:endParaRPr lang="en-US" sz="2000" dirty="0"/>
          </a:p>
        </p:txBody>
      </p:sp>
      <p:sp>
        <p:nvSpPr>
          <p:cNvPr id="16" name="Shape 14"/>
          <p:cNvSpPr/>
          <p:nvPr/>
        </p:nvSpPr>
        <p:spPr>
          <a:xfrm>
            <a:off x="812800" y="3911600"/>
            <a:ext cx="10566400" cy="584200"/>
          </a:xfrm>
          <a:prstGeom prst="roundRect">
            <a:avLst>
              <a:gd name="adj" fmla="val 21739"/>
            </a:avLst>
          </a:prstGeom>
          <a:solidFill>
            <a:srgbClr val="13355E"/>
          </a:solidFill>
          <a:ln/>
        </p:spPr>
      </p:sp>
      <p:sp>
        <p:nvSpPr>
          <p:cNvPr id="17" name="Text 15"/>
          <p:cNvSpPr/>
          <p:nvPr/>
        </p:nvSpPr>
        <p:spPr>
          <a:xfrm>
            <a:off x="1066800" y="4000500"/>
            <a:ext cx="4572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D3AE"/>
                </a:solidFill>
                <a:latin typeface="Archivo" pitchFamily="34" charset="0"/>
                <a:ea typeface="Archivo" pitchFamily="34" charset="-122"/>
                <a:cs typeface="Archivo" pitchFamily="34" charset="-120"/>
              </a:rPr>
              <a:t>4</a:t>
            </a:r>
            <a:endParaRPr lang="en-US" sz="3200" dirty="0"/>
          </a:p>
        </p:txBody>
      </p:sp>
      <p:sp>
        <p:nvSpPr>
          <p:cNvPr id="18" name="Text 16"/>
          <p:cNvSpPr/>
          <p:nvPr/>
        </p:nvSpPr>
        <p:spPr>
          <a:xfrm>
            <a:off x="1727200" y="4057650"/>
            <a:ext cx="418592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Neighborhood pages</a:t>
            </a:r>
            <a:endParaRPr lang="en-US" sz="2000" dirty="0"/>
          </a:p>
        </p:txBody>
      </p:sp>
      <p:sp>
        <p:nvSpPr>
          <p:cNvPr id="19" name="Text 17"/>
          <p:cNvSpPr/>
          <p:nvPr/>
        </p:nvSpPr>
        <p:spPr>
          <a:xfrm>
            <a:off x="6045200" y="4051300"/>
            <a:ext cx="5232400"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C9D6E3"/>
                </a:solidFill>
                <a:latin typeface="IBM Plex Sans" pitchFamily="34" charset="0"/>
                <a:ea typeface="IBM Plex Sans" pitchFamily="34" charset="-122"/>
                <a:cs typeface="IBM Plex Sans" pitchFamily="34" charset="-120"/>
              </a:rPr>
              <a:t>Your local moat</a:t>
            </a:r>
            <a:endParaRPr lang="en-US" sz="2000" dirty="0"/>
          </a:p>
        </p:txBody>
      </p:sp>
      <p:sp>
        <p:nvSpPr>
          <p:cNvPr id="20" name="Shape 18"/>
          <p:cNvSpPr/>
          <p:nvPr/>
        </p:nvSpPr>
        <p:spPr>
          <a:xfrm>
            <a:off x="812800" y="4597400"/>
            <a:ext cx="10566400" cy="584200"/>
          </a:xfrm>
          <a:prstGeom prst="roundRect">
            <a:avLst>
              <a:gd name="adj" fmla="val 21739"/>
            </a:avLst>
          </a:prstGeom>
          <a:solidFill>
            <a:srgbClr val="13355E"/>
          </a:solidFill>
          <a:ln/>
        </p:spPr>
      </p:sp>
      <p:sp>
        <p:nvSpPr>
          <p:cNvPr id="21" name="Text 19"/>
          <p:cNvSpPr/>
          <p:nvPr/>
        </p:nvSpPr>
        <p:spPr>
          <a:xfrm>
            <a:off x="1066800" y="4686300"/>
            <a:ext cx="4572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5FD3AE"/>
                </a:solidFill>
                <a:latin typeface="Archivo" pitchFamily="34" charset="0"/>
                <a:ea typeface="Archivo" pitchFamily="34" charset="-122"/>
                <a:cs typeface="Archivo" pitchFamily="34" charset="-120"/>
              </a:rPr>
              <a:t>5</a:t>
            </a:r>
            <a:endParaRPr lang="en-US" sz="3200" dirty="0"/>
          </a:p>
        </p:txBody>
      </p:sp>
      <p:sp>
        <p:nvSpPr>
          <p:cNvPr id="22" name="Text 20"/>
          <p:cNvSpPr/>
          <p:nvPr/>
        </p:nvSpPr>
        <p:spPr>
          <a:xfrm>
            <a:off x="1727200" y="4743450"/>
            <a:ext cx="418592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Original data</a:t>
            </a:r>
            <a:endParaRPr lang="en-US" sz="2000" dirty="0"/>
          </a:p>
        </p:txBody>
      </p:sp>
      <p:sp>
        <p:nvSpPr>
          <p:cNvPr id="23" name="Text 21"/>
          <p:cNvSpPr/>
          <p:nvPr/>
        </p:nvSpPr>
        <p:spPr>
          <a:xfrm>
            <a:off x="6045200" y="4737100"/>
            <a:ext cx="5232400" cy="330200"/>
          </a:xfrm>
          <a:prstGeom prst="rect">
            <a:avLst/>
          </a:prstGeom>
          <a:noFill/>
          <a:ln/>
        </p:spPr>
        <p:txBody>
          <a:bodyPr wrap="square" lIns="0" tIns="0" rIns="0" bIns="0" rtlCol="0" anchor="t">
            <a:normAutofit/>
          </a:bodyPr>
          <a:lstStyle/>
          <a:p>
            <a:pPr algn="l" indent="0" marL="0">
              <a:lnSpc>
                <a:spcPts val="2400"/>
              </a:lnSpc>
              <a:buNone/>
            </a:pPr>
            <a:r>
              <a:rPr lang="en-US" sz="2000" dirty="0">
                <a:solidFill>
                  <a:srgbClr val="C9D6E3"/>
                </a:solidFill>
                <a:latin typeface="IBM Plex Sans" pitchFamily="34" charset="0"/>
                <a:ea typeface="IBM Plex Sans" pitchFamily="34" charset="-122"/>
                <a:cs typeface="IBM Plex Sans" pitchFamily="34" charset="-120"/>
              </a:rPr>
              <a:t>Your market reports and closed deals</a:t>
            </a:r>
            <a:endParaRPr lang="en-US" sz="2000" dirty="0"/>
          </a:p>
        </p:txBody>
      </p:sp>
      <p:sp>
        <p:nvSpPr>
          <p:cNvPr id="24" name="Text 22"/>
          <p:cNvSpPr/>
          <p:nvPr/>
        </p:nvSpPr>
        <p:spPr>
          <a:xfrm>
            <a:off x="812800" y="5486400"/>
            <a:ext cx="3273622"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5FD3AE"/>
                </a:solidFill>
                <a:latin typeface="Archivo" pitchFamily="34" charset="0"/>
                <a:ea typeface="Archivo" pitchFamily="34" charset="-122"/>
                <a:cs typeface="Archivo" pitchFamily="34" charset="-120"/>
              </a:rPr>
              <a:t>“AI cannot cite a feeling.”</a:t>
            </a:r>
            <a:endParaRPr lang="en-US" sz="2000" dirty="0"/>
          </a:p>
        </p:txBody>
      </p:sp>
      <p:sp>
        <p:nvSpPr>
          <p:cNvPr id="25" name="Text 23"/>
          <p:cNvSpPr/>
          <p:nvPr/>
        </p:nvSpPr>
        <p:spPr>
          <a:xfrm>
            <a:off x="4194274" y="5584825"/>
            <a:ext cx="139452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3"/>
                </a:solidFill>
                <a:latin typeface="IBM Plex Sans" pitchFamily="34" charset="0"/>
                <a:ea typeface="IBM Plex Sans" pitchFamily="34" charset="-122"/>
                <a:cs typeface="IBM Plex Sans" pitchFamily="34" charset="-120"/>
              </a:rPr>
              <a:t>Jake Fehling, Part 2</a:t>
            </a:r>
            <a:endParaRPr lang="en-US" sz="1200" dirty="0"/>
          </a:p>
        </p:txBody>
      </p:sp>
      <p:sp>
        <p:nvSpPr>
          <p:cNvPr id="26" name="Text 2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AEO for Realtors · Build the content</a:t>
            </a:r>
            <a:endParaRPr lang="en-US" sz="1200" dirty="0"/>
          </a:p>
        </p:txBody>
      </p:sp>
      <p:sp>
        <p:nvSpPr>
          <p:cNvPr id="27" name="Text 2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10</a:t>
            </a:r>
            <a:endParaRPr lang="en-US"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FORMAT 1 · QUESTION + DIRECT ANSWER</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Lead with the answer</a:t>
            </a:r>
            <a:endParaRPr lang="en-US" sz="3200" dirty="0"/>
          </a:p>
        </p:txBody>
      </p:sp>
      <p:sp>
        <p:nvSpPr>
          <p:cNvPr id="4" name="Shape 2"/>
          <p:cNvSpPr/>
          <p:nvPr/>
        </p:nvSpPr>
        <p:spPr>
          <a:xfrm>
            <a:off x="812800" y="2051000"/>
            <a:ext cx="355600" cy="355600"/>
          </a:xfrm>
          <a:prstGeom prst="roundRect">
            <a:avLst>
              <a:gd name="adj" fmla="val 50000"/>
            </a:avLst>
          </a:prstGeom>
          <a:solidFill>
            <a:srgbClr val="0B7358"/>
          </a:solidFill>
          <a:ln/>
        </p:spPr>
      </p:sp>
      <p:sp>
        <p:nvSpPr>
          <p:cNvPr id="5" name="Text 3"/>
          <p:cNvSpPr/>
          <p:nvPr/>
        </p:nvSpPr>
        <p:spPr>
          <a:xfrm>
            <a:off x="931019" y="2133550"/>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1</a:t>
            </a:r>
            <a:endParaRPr lang="en-US" sz="1500" dirty="0"/>
          </a:p>
        </p:txBody>
      </p:sp>
      <p:sp>
        <p:nvSpPr>
          <p:cNvPr id="6" name="Text 4"/>
          <p:cNvSpPr/>
          <p:nvPr/>
        </p:nvSpPr>
        <p:spPr>
          <a:xfrm>
            <a:off x="1320800" y="2051000"/>
            <a:ext cx="3897474"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Header: the question</a:t>
            </a:r>
            <a:endParaRPr lang="en-US" sz="2000" dirty="0"/>
          </a:p>
        </p:txBody>
      </p:sp>
      <p:sp>
        <p:nvSpPr>
          <p:cNvPr id="7" name="Text 5"/>
          <p:cNvSpPr/>
          <p:nvPr/>
        </p:nvSpPr>
        <p:spPr>
          <a:xfrm>
            <a:off x="1320800" y="2393900"/>
            <a:ext cx="3897474"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Phrase it the way a client would ask AI.</a:t>
            </a:r>
            <a:endParaRPr lang="en-US" sz="1500" dirty="0"/>
          </a:p>
        </p:txBody>
      </p:sp>
      <p:sp>
        <p:nvSpPr>
          <p:cNvPr id="8" name="Shape 6"/>
          <p:cNvSpPr/>
          <p:nvPr/>
        </p:nvSpPr>
        <p:spPr>
          <a:xfrm>
            <a:off x="812800" y="3384500"/>
            <a:ext cx="355600" cy="355600"/>
          </a:xfrm>
          <a:prstGeom prst="roundRect">
            <a:avLst>
              <a:gd name="adj" fmla="val 50000"/>
            </a:avLst>
          </a:prstGeom>
          <a:solidFill>
            <a:srgbClr val="0B7358"/>
          </a:solidFill>
          <a:ln/>
        </p:spPr>
      </p:sp>
      <p:sp>
        <p:nvSpPr>
          <p:cNvPr id="9" name="Text 7"/>
          <p:cNvSpPr/>
          <p:nvPr/>
        </p:nvSpPr>
        <p:spPr>
          <a:xfrm>
            <a:off x="931019" y="3467050"/>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2</a:t>
            </a:r>
            <a:endParaRPr lang="en-US" sz="1500" dirty="0"/>
          </a:p>
        </p:txBody>
      </p:sp>
      <p:sp>
        <p:nvSpPr>
          <p:cNvPr id="10" name="Text 8"/>
          <p:cNvSpPr/>
          <p:nvPr/>
        </p:nvSpPr>
        <p:spPr>
          <a:xfrm>
            <a:off x="1320800" y="3384500"/>
            <a:ext cx="3897474"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First sentence: the answer</a:t>
            </a:r>
            <a:endParaRPr lang="en-US" sz="2000" dirty="0"/>
          </a:p>
        </p:txBody>
      </p:sp>
      <p:sp>
        <p:nvSpPr>
          <p:cNvPr id="11" name="Text 9"/>
          <p:cNvSpPr/>
          <p:nvPr/>
        </p:nvSpPr>
        <p:spPr>
          <a:xfrm>
            <a:off x="1320800" y="3727400"/>
            <a:ext cx="3897474"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No preamble. Don't bury the lede.</a:t>
            </a:r>
            <a:endParaRPr lang="en-US" sz="1500" dirty="0"/>
          </a:p>
        </p:txBody>
      </p:sp>
      <p:sp>
        <p:nvSpPr>
          <p:cNvPr id="12" name="Shape 10"/>
          <p:cNvSpPr/>
          <p:nvPr/>
        </p:nvSpPr>
        <p:spPr>
          <a:xfrm>
            <a:off x="812800" y="4718050"/>
            <a:ext cx="355600" cy="355600"/>
          </a:xfrm>
          <a:prstGeom prst="roundRect">
            <a:avLst>
              <a:gd name="adj" fmla="val 50000"/>
            </a:avLst>
          </a:prstGeom>
          <a:solidFill>
            <a:srgbClr val="0B7358"/>
          </a:solidFill>
          <a:ln/>
        </p:spPr>
      </p:sp>
      <p:sp>
        <p:nvSpPr>
          <p:cNvPr id="13" name="Text 11"/>
          <p:cNvSpPr/>
          <p:nvPr/>
        </p:nvSpPr>
        <p:spPr>
          <a:xfrm>
            <a:off x="931019" y="4800600"/>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3</a:t>
            </a:r>
            <a:endParaRPr lang="en-US" sz="1500" dirty="0"/>
          </a:p>
        </p:txBody>
      </p:sp>
      <p:sp>
        <p:nvSpPr>
          <p:cNvPr id="14" name="Text 12"/>
          <p:cNvSpPr/>
          <p:nvPr/>
        </p:nvSpPr>
        <p:spPr>
          <a:xfrm>
            <a:off x="1320800" y="4718050"/>
            <a:ext cx="3897474"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Then context and sources</a:t>
            </a:r>
            <a:endParaRPr lang="en-US" sz="2000" dirty="0"/>
          </a:p>
        </p:txBody>
      </p:sp>
      <p:sp>
        <p:nvSpPr>
          <p:cNvPr id="15" name="Text 13"/>
          <p:cNvSpPr/>
          <p:nvPr/>
        </p:nvSpPr>
        <p:spPr>
          <a:xfrm>
            <a:off x="1320800" y="5060950"/>
            <a:ext cx="3897474"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50–150 words. Cite the commission, the CFPB, or your own data.</a:t>
            </a:r>
            <a:endParaRPr lang="en-US" sz="1500" dirty="0"/>
          </a:p>
        </p:txBody>
      </p:sp>
      <p:sp>
        <p:nvSpPr>
          <p:cNvPr id="16" name="Shape 14"/>
          <p:cNvSpPr/>
          <p:nvPr/>
        </p:nvSpPr>
        <p:spPr>
          <a:xfrm>
            <a:off x="5514330" y="1806525"/>
            <a:ext cx="5861695" cy="4032300"/>
          </a:xfrm>
          <a:prstGeom prst="roundRect">
            <a:avLst>
              <a:gd name="adj" fmla="val 3701"/>
            </a:avLst>
          </a:prstGeom>
          <a:solidFill>
            <a:srgbClr val="FCFDFE"/>
          </a:solidFill>
          <a:ln w="6350">
            <a:solidFill>
              <a:srgbClr val="D5DAE1"/>
            </a:solidFill>
            <a:prstDash val="solid"/>
          </a:ln>
        </p:spPr>
      </p:sp>
      <p:sp>
        <p:nvSpPr>
          <p:cNvPr id="17" name="Text 15"/>
          <p:cNvSpPr/>
          <p:nvPr/>
        </p:nvSpPr>
        <p:spPr>
          <a:xfrm>
            <a:off x="5822305" y="2211040"/>
            <a:ext cx="198299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B6878"/>
                </a:solidFill>
                <a:latin typeface="IBM Plex Sans" pitchFamily="34" charset="0"/>
                <a:ea typeface="IBM Plex Sans" pitchFamily="34" charset="-122"/>
                <a:cs typeface="IBM Plex Sans" pitchFamily="34" charset="-120"/>
              </a:rPr>
              <a:t>EXAMPLE FROM PART 2</a:t>
            </a:r>
            <a:endParaRPr lang="en-US" sz="1200" dirty="0"/>
          </a:p>
        </p:txBody>
      </p:sp>
      <p:sp>
        <p:nvSpPr>
          <p:cNvPr id="18" name="Shape 16"/>
          <p:cNvSpPr/>
          <p:nvPr/>
        </p:nvSpPr>
        <p:spPr>
          <a:xfrm>
            <a:off x="9516814" y="2172940"/>
            <a:ext cx="1551236" cy="289520"/>
          </a:xfrm>
          <a:prstGeom prst="roundRect">
            <a:avLst>
              <a:gd name="adj" fmla="val 50000"/>
            </a:avLst>
          </a:prstGeom>
          <a:solidFill>
            <a:srgbClr val="E1F2EC"/>
          </a:solidFill>
          <a:ln/>
        </p:spPr>
      </p:sp>
      <p:sp>
        <p:nvSpPr>
          <p:cNvPr id="19" name="Text 17"/>
          <p:cNvSpPr/>
          <p:nvPr/>
        </p:nvSpPr>
        <p:spPr>
          <a:xfrm>
            <a:off x="9618414" y="2211040"/>
            <a:ext cx="1398836"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7358"/>
                </a:solidFill>
                <a:latin typeface="IBM Plex Sans" pitchFamily="34" charset="0"/>
                <a:ea typeface="IBM Plex Sans" pitchFamily="34" charset="-122"/>
                <a:cs typeface="IBM Plex Sans" pitchFamily="34" charset="-120"/>
              </a:rPr>
              <a:t>Adapt to your state</a:t>
            </a:r>
            <a:endParaRPr lang="en-US" sz="1200" dirty="0"/>
          </a:p>
        </p:txBody>
      </p:sp>
      <p:sp>
        <p:nvSpPr>
          <p:cNvPr id="20" name="Text 18"/>
          <p:cNvSpPr/>
          <p:nvPr/>
        </p:nvSpPr>
        <p:spPr>
          <a:xfrm>
            <a:off x="5822305" y="2614861"/>
            <a:ext cx="5403117" cy="3302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0B2545"/>
                </a:solidFill>
                <a:latin typeface="Archivo" pitchFamily="34" charset="0"/>
                <a:ea typeface="Archivo" pitchFamily="34" charset="-122"/>
                <a:cs typeface="Archivo" pitchFamily="34" charset="-120"/>
              </a:rPr>
              <a:t>Are closing costs negotiable in </a:t>
            </a:r>
            <a:r>
              <a:rPr lang="en-US" sz="2000" b="1" dirty="0">
                <a:solidFill>
                  <a:srgbClr val="0B7358"/>
                </a:solidFill>
                <a:latin typeface="Archivo" pitchFamily="34" charset="0"/>
                <a:ea typeface="Archivo" pitchFamily="34" charset="-122"/>
                <a:cs typeface="Archivo" pitchFamily="34" charset="-120"/>
              </a:rPr>
              <a:t>[State]</a:t>
            </a:r>
            <a:r>
              <a:rPr lang="en-US" sz="2000" b="1" dirty="0">
                <a:solidFill>
                  <a:srgbClr val="0B2545"/>
                </a:solidFill>
                <a:latin typeface="Archivo" pitchFamily="34" charset="0"/>
                <a:ea typeface="Archivo" pitchFamily="34" charset="-122"/>
                <a:cs typeface="Archivo" pitchFamily="34" charset="-120"/>
              </a:rPr>
              <a:t>?</a:t>
            </a:r>
            <a:endParaRPr lang="en-US" sz="2000" dirty="0"/>
          </a:p>
        </p:txBody>
      </p:sp>
      <p:sp>
        <p:nvSpPr>
          <p:cNvPr id="21" name="Text 19"/>
          <p:cNvSpPr/>
          <p:nvPr/>
        </p:nvSpPr>
        <p:spPr>
          <a:xfrm>
            <a:off x="5822305" y="3072061"/>
            <a:ext cx="5403117" cy="1739900"/>
          </a:xfrm>
          <a:prstGeom prst="rect">
            <a:avLst/>
          </a:prstGeom>
          <a:noFill/>
          <a:ln/>
        </p:spPr>
        <p:txBody>
          <a:bodyPr wrap="square" lIns="0" tIns="0" rIns="0" bIns="0" rtlCol="0" anchor="t">
            <a:normAutofit/>
          </a:bodyPr>
          <a:lstStyle/>
          <a:p>
            <a:pPr algn="l" indent="0" marL="0">
              <a:lnSpc>
                <a:spcPts val="2700"/>
              </a:lnSpc>
              <a:buNone/>
            </a:pPr>
            <a:r>
              <a:rPr lang="en-US" sz="2000" dirty="0">
                <a:solidFill>
                  <a:srgbClr val="13202E"/>
                </a:solidFill>
                <a:latin typeface="IBM Plex Sans" pitchFamily="34" charset="0"/>
                <a:ea typeface="IBM Plex Sans" pitchFamily="34" charset="-122"/>
                <a:cs typeface="IBM Plex Sans" pitchFamily="34" charset="-120"/>
              </a:rPr>
              <a:t>Yes. Many closing costs in </a:t>
            </a:r>
            <a:r>
              <a:rPr lang="en-US" sz="2000" b="1" dirty="0">
                <a:solidFill>
                  <a:srgbClr val="0B7358"/>
                </a:solidFill>
                <a:latin typeface="IBM Plex Sans" pitchFamily="34" charset="0"/>
                <a:ea typeface="IBM Plex Sans" pitchFamily="34" charset="-122"/>
                <a:cs typeface="IBM Plex Sans" pitchFamily="34" charset="-120"/>
              </a:rPr>
              <a:t>[State]</a:t>
            </a:r>
            <a:r>
              <a:rPr lang="en-US" sz="2000" dirty="0">
                <a:solidFill>
                  <a:srgbClr val="13202E"/>
                </a:solidFill>
                <a:latin typeface="IBM Plex Sans" pitchFamily="34" charset="0"/>
                <a:ea typeface="IBM Plex Sans" pitchFamily="34" charset="-122"/>
                <a:cs typeface="IBM Plex Sans" pitchFamily="34" charset="-120"/>
              </a:rPr>
              <a:t> can be negotiated between buyer and seller, and some services can be shopped. </a:t>
            </a:r>
            <a:r>
              <a:rPr lang="en-US" sz="2000" b="1" dirty="0">
                <a:solidFill>
                  <a:srgbClr val="0B7358"/>
                </a:solidFill>
                <a:latin typeface="IBM Plex Sans" pitchFamily="34" charset="0"/>
                <a:ea typeface="IBM Plex Sans" pitchFamily="34" charset="-122"/>
                <a:cs typeface="IBM Plex Sans" pitchFamily="34" charset="-120"/>
              </a:rPr>
              <a:t>[Add two or three sentences of local context, with numbers.]</a:t>
            </a:r>
            <a:endParaRPr lang="en-US" sz="2000" dirty="0"/>
          </a:p>
        </p:txBody>
      </p:sp>
      <p:sp>
        <p:nvSpPr>
          <p:cNvPr id="22" name="Text 20"/>
          <p:cNvSpPr/>
          <p:nvPr/>
        </p:nvSpPr>
        <p:spPr>
          <a:xfrm>
            <a:off x="5822305" y="4938961"/>
            <a:ext cx="5403117"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5B6878"/>
                </a:solidFill>
                <a:latin typeface="IBM Plex Sans" pitchFamily="34" charset="0"/>
                <a:ea typeface="IBM Plex Sans" pitchFamily="34" charset="-122"/>
                <a:cs typeface="IBM Plex Sans" pitchFamily="34" charset="-120"/>
              </a:rPr>
              <a:t>Sources: </a:t>
            </a:r>
            <a:r>
              <a:rPr lang="en-US" sz="1500" b="1" dirty="0">
                <a:solidFill>
                  <a:srgbClr val="0B7358"/>
                </a:solidFill>
                <a:latin typeface="IBM Plex Sans" pitchFamily="34" charset="0"/>
                <a:ea typeface="IBM Plex Sans" pitchFamily="34" charset="-122"/>
                <a:cs typeface="IBM Plex Sans" pitchFamily="34" charset="-120"/>
              </a:rPr>
              <a:t>[State real estate commission]</a:t>
            </a:r>
            <a:r>
              <a:rPr lang="en-US" sz="1500" dirty="0">
                <a:solidFill>
                  <a:srgbClr val="5B6878"/>
                </a:solidFill>
                <a:latin typeface="IBM Plex Sans" pitchFamily="34" charset="0"/>
                <a:ea typeface="IBM Plex Sans" pitchFamily="34" charset="-122"/>
                <a:cs typeface="IBM Plex Sans" pitchFamily="34" charset="-120"/>
              </a:rPr>
              <a:t> · CFPB · </a:t>
            </a:r>
            <a:r>
              <a:rPr lang="en-US" sz="1500" b="1" dirty="0">
                <a:solidFill>
                  <a:srgbClr val="0B7358"/>
                </a:solidFill>
                <a:latin typeface="IBM Plex Sans" pitchFamily="34" charset="0"/>
                <a:ea typeface="IBM Plex Sans" pitchFamily="34" charset="-122"/>
                <a:cs typeface="IBM Plex Sans" pitchFamily="34" charset="-120"/>
              </a:rPr>
              <a:t>[your closed-deal data]</a:t>
            </a:r>
            <a:endParaRPr lang="en-US" sz="1500" dirty="0"/>
          </a:p>
        </p:txBody>
      </p:sp>
      <p:sp>
        <p:nvSpPr>
          <p:cNvPr id="23" name="Text 2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Build the content</a:t>
            </a:r>
            <a:endParaRPr lang="en-US" sz="1200" dirty="0"/>
          </a:p>
        </p:txBody>
      </p:sp>
      <p:sp>
        <p:nvSpPr>
          <p:cNvPr id="24" name="Text 2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11</a:t>
            </a:r>
            <a:endParaRPr lang="en-US"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FORMATS 2 AND 3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Listicles and definitive guides</a:t>
            </a:r>
            <a:endParaRPr lang="en-US" sz="3200" dirty="0"/>
          </a:p>
        </p:txBody>
      </p:sp>
      <p:sp>
        <p:nvSpPr>
          <p:cNvPr id="4" name="Shape 2"/>
          <p:cNvSpPr/>
          <p:nvPr/>
        </p:nvSpPr>
        <p:spPr>
          <a:xfrm>
            <a:off x="812800" y="1803350"/>
            <a:ext cx="5181600" cy="4038650"/>
          </a:xfrm>
          <a:prstGeom prst="roundRect">
            <a:avLst>
              <a:gd name="adj" fmla="val 3145"/>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5181600" cy="4038650"/>
          </a:xfrm>
          <a:custGeom>
            <a:avLst/>
            <a:gdLst/>
            <a:ahLst/>
            <a:cxnLst/>
            <a:rect l="l" t="t" r="r" b="b"/>
            <a:pathLst>
              <a:path w="5181600" h="4038650">
                <a:moveTo>
                  <a:pt x="0" y="127000"/>
                </a:moveTo>
                <a:lnTo>
                  <a:pt x="0" y="127000"/>
                </a:lnTo>
                <a:arcTo hR="127000" wR="127000" stAng="10800000" swAng="5400000"/>
                <a:lnTo>
                  <a:pt x="5054600" y="0"/>
                </a:lnTo>
                <a:arcTo hR="127000" wR="127000" stAng="16200000" swAng="5400000"/>
                <a:lnTo>
                  <a:pt x="5181600" y="127000"/>
                </a:lnTo>
                <a:arcTo hR="88900" wR="127000" stAng="0" swAng="-5400000"/>
                <a:lnTo>
                  <a:pt x="127000" y="38100"/>
                </a:lnTo>
                <a:arcTo hR="88900" wR="127000" stAng="16200000" swAng="-5400000"/>
                <a:close/>
              </a:path>
            </a:pathLst>
          </a:custGeom>
          <a:solidFill>
            <a:srgbClr val="0F8A6A"/>
          </a:solidFill>
          <a:ln/>
        </p:spPr>
      </p:sp>
      <p:sp>
        <p:nvSpPr>
          <p:cNvPr id="6" name="Text 4"/>
          <p:cNvSpPr/>
          <p:nvPr/>
        </p:nvSpPr>
        <p:spPr>
          <a:xfrm>
            <a:off x="1117600" y="2674590"/>
            <a:ext cx="470916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Listicles</a:t>
            </a:r>
            <a:endParaRPr lang="en-US" sz="2000" dirty="0"/>
          </a:p>
        </p:txBody>
      </p:sp>
      <p:sp>
        <p:nvSpPr>
          <p:cNvPr id="7" name="Text 5"/>
          <p:cNvSpPr/>
          <p:nvPr/>
        </p:nvSpPr>
        <p:spPr>
          <a:xfrm>
            <a:off x="1117600" y="3119090"/>
            <a:ext cx="470916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“Top X” lists give AI a clean structure to lift.</a:t>
            </a:r>
            <a:endParaRPr lang="en-US" sz="1500" dirty="0"/>
          </a:p>
        </p:txBody>
      </p:sp>
      <p:sp>
        <p:nvSpPr>
          <p:cNvPr id="8" name="Text 6"/>
          <p:cNvSpPr/>
          <p:nvPr/>
        </p:nvSpPr>
        <p:spPr>
          <a:xfrm>
            <a:off x="1117600" y="3538190"/>
            <a:ext cx="470916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EXAMPLES</a:t>
            </a:r>
            <a:endParaRPr lang="en-US" sz="1200" dirty="0"/>
          </a:p>
        </p:txBody>
      </p:sp>
      <p:pic>
        <p:nvPicPr>
          <p:cNvPr id="9" name="Image 0" descr="Check">    </p:cNvPr>
          <p:cNvPicPr>
            <a:picLocks noChangeAspect="1"/>
          </p:cNvPicPr>
          <p:nvPr/>
        </p:nvPicPr>
        <p:blipFill>
          <a:blip r:embed="rId1"/>
          <a:srcRect l="0" r="0" t="0" b="0"/>
          <a:stretch/>
        </p:blipFill>
        <p:spPr>
          <a:xfrm>
            <a:off x="1117600" y="3903911"/>
            <a:ext cx="228600" cy="228600"/>
          </a:xfrm>
          <a:prstGeom prst="rect">
            <a:avLst/>
          </a:prstGeom>
        </p:spPr>
      </p:pic>
      <p:sp>
        <p:nvSpPr>
          <p:cNvPr id="10" name="Text 7"/>
          <p:cNvSpPr/>
          <p:nvPr/>
        </p:nvSpPr>
        <p:spPr>
          <a:xfrm>
            <a:off x="1473200" y="3903911"/>
            <a:ext cx="43428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The 10 questions first-time buyers ask in </a:t>
            </a:r>
            <a:r>
              <a:rPr lang="en-US" sz="1500" b="1" dirty="0">
                <a:solidFill>
                  <a:srgbClr val="0B7358"/>
                </a:solidFill>
                <a:latin typeface="IBM Plex Sans" pitchFamily="34" charset="0"/>
                <a:ea typeface="IBM Plex Sans" pitchFamily="34" charset="-122"/>
                <a:cs typeface="IBM Plex Sans" pitchFamily="34" charset="-120"/>
              </a:rPr>
              <a:t>[City]</a:t>
            </a:r>
            <a:endParaRPr lang="en-US" sz="1500" dirty="0"/>
          </a:p>
        </p:txBody>
      </p:sp>
      <p:pic>
        <p:nvPicPr>
          <p:cNvPr id="11" name="Image 1" descr="Check">    </p:cNvPr>
          <p:cNvPicPr>
            <a:picLocks noChangeAspect="1"/>
          </p:cNvPicPr>
          <p:nvPr/>
        </p:nvPicPr>
        <p:blipFill>
          <a:blip r:embed="rId2"/>
          <a:srcRect l="0" r="0" t="0" b="0"/>
          <a:stretch/>
        </p:blipFill>
        <p:spPr>
          <a:xfrm>
            <a:off x="1117600" y="4323011"/>
            <a:ext cx="228600" cy="228600"/>
          </a:xfrm>
          <a:prstGeom prst="rect">
            <a:avLst/>
          </a:prstGeom>
        </p:spPr>
      </p:pic>
      <p:sp>
        <p:nvSpPr>
          <p:cNvPr id="12" name="Text 8"/>
          <p:cNvSpPr/>
          <p:nvPr/>
        </p:nvSpPr>
        <p:spPr>
          <a:xfrm>
            <a:off x="1473200" y="4323011"/>
            <a:ext cx="43428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5 </a:t>
            </a:r>
            <a:r>
              <a:rPr lang="en-US" sz="1500" b="1" dirty="0">
                <a:solidFill>
                  <a:srgbClr val="0B7358"/>
                </a:solidFill>
                <a:latin typeface="IBM Plex Sans" pitchFamily="34" charset="0"/>
                <a:ea typeface="IBM Plex Sans" pitchFamily="34" charset="-122"/>
                <a:cs typeface="IBM Plex Sans" pitchFamily="34" charset="-120"/>
              </a:rPr>
              <a:t>[City]</a:t>
            </a:r>
            <a:r>
              <a:rPr lang="en-US" sz="1500" dirty="0">
                <a:solidFill>
                  <a:srgbClr val="13202E"/>
                </a:solidFill>
                <a:latin typeface="IBM Plex Sans" pitchFamily="34" charset="0"/>
                <a:ea typeface="IBM Plex Sans" pitchFamily="34" charset="-122"/>
                <a:cs typeface="IBM Plex Sans" pitchFamily="34" charset="-120"/>
              </a:rPr>
              <a:t> neighborhoods with a greenway entrance</a:t>
            </a:r>
            <a:endParaRPr lang="en-US" sz="1500" dirty="0"/>
          </a:p>
        </p:txBody>
      </p:sp>
      <p:pic>
        <p:nvPicPr>
          <p:cNvPr id="13" name="Image 2" descr="Check">    </p:cNvPr>
          <p:cNvPicPr>
            <a:picLocks noChangeAspect="1"/>
          </p:cNvPicPr>
          <p:nvPr/>
        </p:nvPicPr>
        <p:blipFill>
          <a:blip r:embed="rId3"/>
          <a:srcRect l="0" r="0" t="0" b="0"/>
          <a:stretch/>
        </p:blipFill>
        <p:spPr>
          <a:xfrm>
            <a:off x="1117600" y="4742111"/>
            <a:ext cx="228600" cy="228600"/>
          </a:xfrm>
          <a:prstGeom prst="rect">
            <a:avLst/>
          </a:prstGeom>
        </p:spPr>
      </p:pic>
      <p:sp>
        <p:nvSpPr>
          <p:cNvPr id="14" name="Text 9"/>
          <p:cNvSpPr/>
          <p:nvPr/>
        </p:nvSpPr>
        <p:spPr>
          <a:xfrm>
            <a:off x="1473200" y="4742111"/>
            <a:ext cx="43428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7 costs sellers overlook in </a:t>
            </a:r>
            <a:r>
              <a:rPr lang="en-US" sz="1500" b="1" dirty="0">
                <a:solidFill>
                  <a:srgbClr val="0B7358"/>
                </a:solidFill>
                <a:latin typeface="IBM Plex Sans" pitchFamily="34" charset="0"/>
                <a:ea typeface="IBM Plex Sans" pitchFamily="34" charset="-122"/>
                <a:cs typeface="IBM Plex Sans" pitchFamily="34" charset="-120"/>
              </a:rPr>
              <a:t>[County]</a:t>
            </a:r>
            <a:endParaRPr lang="en-US" sz="1500" dirty="0"/>
          </a:p>
        </p:txBody>
      </p:sp>
      <p:sp>
        <p:nvSpPr>
          <p:cNvPr id="15" name="Shape 10"/>
          <p:cNvSpPr/>
          <p:nvPr/>
        </p:nvSpPr>
        <p:spPr>
          <a:xfrm>
            <a:off x="6197600" y="1803350"/>
            <a:ext cx="5181600" cy="4038650"/>
          </a:xfrm>
          <a:prstGeom prst="roundRect">
            <a:avLst>
              <a:gd name="adj" fmla="val 3774"/>
            </a:avLst>
          </a:prstGeom>
          <a:solidFill>
            <a:srgbClr val="0B2545"/>
          </a:solidFill>
          <a:ln/>
        </p:spPr>
      </p:sp>
      <p:sp>
        <p:nvSpPr>
          <p:cNvPr id="16" name="Text 11"/>
          <p:cNvSpPr/>
          <p:nvPr/>
        </p:nvSpPr>
        <p:spPr>
          <a:xfrm>
            <a:off x="6502400" y="2214215"/>
            <a:ext cx="4709160"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Definitive guides</a:t>
            </a:r>
            <a:endParaRPr lang="en-US" sz="2000" dirty="0"/>
          </a:p>
        </p:txBody>
      </p:sp>
      <p:sp>
        <p:nvSpPr>
          <p:cNvPr id="17" name="Text 12"/>
          <p:cNvSpPr/>
          <p:nvPr/>
        </p:nvSpPr>
        <p:spPr>
          <a:xfrm>
            <a:off x="6502400" y="2620615"/>
            <a:ext cx="4709160"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WIKIPEDIA-STYLE, IN SIX PARTS</a:t>
            </a:r>
            <a:endParaRPr lang="en-US" sz="1200" dirty="0"/>
          </a:p>
        </p:txBody>
      </p:sp>
      <p:sp>
        <p:nvSpPr>
          <p:cNvPr id="18" name="Shape 13"/>
          <p:cNvSpPr/>
          <p:nvPr/>
        </p:nvSpPr>
        <p:spPr>
          <a:xfrm>
            <a:off x="6502400" y="2948236"/>
            <a:ext cx="279400" cy="279400"/>
          </a:xfrm>
          <a:prstGeom prst="roundRect">
            <a:avLst>
              <a:gd name="adj" fmla="val 50000"/>
            </a:avLst>
          </a:prstGeom>
          <a:solidFill>
            <a:srgbClr val="5FD3AE"/>
          </a:solidFill>
          <a:ln/>
        </p:spPr>
      </p:sp>
      <p:sp>
        <p:nvSpPr>
          <p:cNvPr id="19" name="Text 14"/>
          <p:cNvSpPr/>
          <p:nvPr/>
        </p:nvSpPr>
        <p:spPr>
          <a:xfrm>
            <a:off x="6594425" y="3011736"/>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1</a:t>
            </a:r>
            <a:endParaRPr lang="en-US" sz="1200" dirty="0"/>
          </a:p>
        </p:txBody>
      </p:sp>
      <p:sp>
        <p:nvSpPr>
          <p:cNvPr id="20" name="Text 15"/>
          <p:cNvSpPr/>
          <p:nvPr/>
        </p:nvSpPr>
        <p:spPr>
          <a:xfrm>
            <a:off x="6896100" y="2948236"/>
            <a:ext cx="4303649"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Definition</a:t>
            </a:r>
            <a:endParaRPr lang="en-US" sz="1500" dirty="0"/>
          </a:p>
        </p:txBody>
      </p:sp>
      <p:sp>
        <p:nvSpPr>
          <p:cNvPr id="21" name="Shape 16"/>
          <p:cNvSpPr/>
          <p:nvPr/>
        </p:nvSpPr>
        <p:spPr>
          <a:xfrm>
            <a:off x="6502400" y="3341936"/>
            <a:ext cx="279400" cy="279400"/>
          </a:xfrm>
          <a:prstGeom prst="roundRect">
            <a:avLst>
              <a:gd name="adj" fmla="val 50000"/>
            </a:avLst>
          </a:prstGeom>
          <a:solidFill>
            <a:srgbClr val="5FD3AE"/>
          </a:solidFill>
          <a:ln/>
        </p:spPr>
      </p:sp>
      <p:sp>
        <p:nvSpPr>
          <p:cNvPr id="22" name="Text 17"/>
          <p:cNvSpPr/>
          <p:nvPr/>
        </p:nvSpPr>
        <p:spPr>
          <a:xfrm>
            <a:off x="6594425" y="3405436"/>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2</a:t>
            </a:r>
            <a:endParaRPr lang="en-US" sz="1200" dirty="0"/>
          </a:p>
        </p:txBody>
      </p:sp>
      <p:sp>
        <p:nvSpPr>
          <p:cNvPr id="23" name="Text 18"/>
          <p:cNvSpPr/>
          <p:nvPr/>
        </p:nvSpPr>
        <p:spPr>
          <a:xfrm>
            <a:off x="6896100" y="3341936"/>
            <a:ext cx="4303649"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Context and background, in a neutral third-person voice</a:t>
            </a:r>
            <a:endParaRPr lang="en-US" sz="1500" dirty="0"/>
          </a:p>
        </p:txBody>
      </p:sp>
      <p:sp>
        <p:nvSpPr>
          <p:cNvPr id="24" name="Shape 19"/>
          <p:cNvSpPr/>
          <p:nvPr/>
        </p:nvSpPr>
        <p:spPr>
          <a:xfrm>
            <a:off x="6502400" y="3970586"/>
            <a:ext cx="279400" cy="279400"/>
          </a:xfrm>
          <a:prstGeom prst="roundRect">
            <a:avLst>
              <a:gd name="adj" fmla="val 50000"/>
            </a:avLst>
          </a:prstGeom>
          <a:solidFill>
            <a:srgbClr val="5FD3AE"/>
          </a:solidFill>
          <a:ln/>
        </p:spPr>
      </p:sp>
      <p:sp>
        <p:nvSpPr>
          <p:cNvPr id="25" name="Text 20"/>
          <p:cNvSpPr/>
          <p:nvPr/>
        </p:nvSpPr>
        <p:spPr>
          <a:xfrm>
            <a:off x="6594425" y="4034086"/>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3</a:t>
            </a:r>
            <a:endParaRPr lang="en-US" sz="1200" dirty="0"/>
          </a:p>
        </p:txBody>
      </p:sp>
      <p:sp>
        <p:nvSpPr>
          <p:cNvPr id="26" name="Text 21"/>
          <p:cNvSpPr/>
          <p:nvPr/>
        </p:nvSpPr>
        <p:spPr>
          <a:xfrm>
            <a:off x="6896100" y="3970586"/>
            <a:ext cx="4303649"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The process, step by step</a:t>
            </a:r>
            <a:endParaRPr lang="en-US" sz="1500" dirty="0"/>
          </a:p>
        </p:txBody>
      </p:sp>
      <p:sp>
        <p:nvSpPr>
          <p:cNvPr id="27" name="Shape 22"/>
          <p:cNvSpPr/>
          <p:nvPr/>
        </p:nvSpPr>
        <p:spPr>
          <a:xfrm>
            <a:off x="6502400" y="4364286"/>
            <a:ext cx="279400" cy="279400"/>
          </a:xfrm>
          <a:prstGeom prst="roundRect">
            <a:avLst>
              <a:gd name="adj" fmla="val 50000"/>
            </a:avLst>
          </a:prstGeom>
          <a:solidFill>
            <a:srgbClr val="5FD3AE"/>
          </a:solidFill>
          <a:ln/>
        </p:spPr>
      </p:sp>
      <p:sp>
        <p:nvSpPr>
          <p:cNvPr id="28" name="Text 23"/>
          <p:cNvSpPr/>
          <p:nvPr/>
        </p:nvSpPr>
        <p:spPr>
          <a:xfrm>
            <a:off x="6594376" y="4427786"/>
            <a:ext cx="14619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4</a:t>
            </a:r>
            <a:endParaRPr lang="en-US" sz="1200" dirty="0"/>
          </a:p>
        </p:txBody>
      </p:sp>
      <p:sp>
        <p:nvSpPr>
          <p:cNvPr id="29" name="Text 24"/>
          <p:cNvSpPr/>
          <p:nvPr/>
        </p:nvSpPr>
        <p:spPr>
          <a:xfrm>
            <a:off x="6896100" y="4364286"/>
            <a:ext cx="4303649"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Variations and examples</a:t>
            </a:r>
            <a:endParaRPr lang="en-US" sz="1500" dirty="0"/>
          </a:p>
        </p:txBody>
      </p:sp>
      <p:sp>
        <p:nvSpPr>
          <p:cNvPr id="30" name="Shape 25"/>
          <p:cNvSpPr/>
          <p:nvPr/>
        </p:nvSpPr>
        <p:spPr>
          <a:xfrm>
            <a:off x="6502400" y="4757986"/>
            <a:ext cx="279400" cy="279400"/>
          </a:xfrm>
          <a:prstGeom prst="roundRect">
            <a:avLst>
              <a:gd name="adj" fmla="val 50000"/>
            </a:avLst>
          </a:prstGeom>
          <a:solidFill>
            <a:srgbClr val="5FD3AE"/>
          </a:solidFill>
          <a:ln/>
        </p:spPr>
      </p:sp>
      <p:sp>
        <p:nvSpPr>
          <p:cNvPr id="31" name="Text 26"/>
          <p:cNvSpPr/>
          <p:nvPr/>
        </p:nvSpPr>
        <p:spPr>
          <a:xfrm>
            <a:off x="6594475" y="4821486"/>
            <a:ext cx="146050"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5</a:t>
            </a:r>
            <a:endParaRPr lang="en-US" sz="1200" dirty="0"/>
          </a:p>
        </p:txBody>
      </p:sp>
      <p:sp>
        <p:nvSpPr>
          <p:cNvPr id="32" name="Text 27"/>
          <p:cNvSpPr/>
          <p:nvPr/>
        </p:nvSpPr>
        <p:spPr>
          <a:xfrm>
            <a:off x="6896100" y="4757986"/>
            <a:ext cx="4303649"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FAQ</a:t>
            </a:r>
            <a:endParaRPr lang="en-US" sz="1500" dirty="0"/>
          </a:p>
        </p:txBody>
      </p:sp>
      <p:sp>
        <p:nvSpPr>
          <p:cNvPr id="33" name="Shape 28"/>
          <p:cNvSpPr/>
          <p:nvPr/>
        </p:nvSpPr>
        <p:spPr>
          <a:xfrm>
            <a:off x="6502400" y="5151686"/>
            <a:ext cx="279400" cy="279400"/>
          </a:xfrm>
          <a:prstGeom prst="roundRect">
            <a:avLst>
              <a:gd name="adj" fmla="val 50000"/>
            </a:avLst>
          </a:prstGeom>
          <a:solidFill>
            <a:srgbClr val="5FD3AE"/>
          </a:solidFill>
          <a:ln/>
        </p:spPr>
      </p:sp>
      <p:sp>
        <p:nvSpPr>
          <p:cNvPr id="34" name="Text 29"/>
          <p:cNvSpPr/>
          <p:nvPr/>
        </p:nvSpPr>
        <p:spPr>
          <a:xfrm>
            <a:off x="6594425" y="5215186"/>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6</a:t>
            </a:r>
            <a:endParaRPr lang="en-US" sz="1200" dirty="0"/>
          </a:p>
        </p:txBody>
      </p:sp>
      <p:sp>
        <p:nvSpPr>
          <p:cNvPr id="35" name="Text 30"/>
          <p:cNvSpPr/>
          <p:nvPr/>
        </p:nvSpPr>
        <p:spPr>
          <a:xfrm>
            <a:off x="6896100" y="5151686"/>
            <a:ext cx="4303649"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E6EDF5"/>
                </a:solidFill>
                <a:latin typeface="IBM Plex Sans" pitchFamily="34" charset="0"/>
                <a:ea typeface="IBM Plex Sans" pitchFamily="34" charset="-122"/>
                <a:cs typeface="IBM Plex Sans" pitchFamily="34" charset="-120"/>
              </a:rPr>
              <a:t>Source and named author, with credentials</a:t>
            </a:r>
            <a:endParaRPr lang="en-US" sz="1500" dirty="0"/>
          </a:p>
        </p:txBody>
      </p:sp>
      <p:sp>
        <p:nvSpPr>
          <p:cNvPr id="36" name="Text 3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Build the content</a:t>
            </a:r>
            <a:endParaRPr lang="en-US" sz="1200" dirty="0"/>
          </a:p>
        </p:txBody>
      </p:sp>
      <p:sp>
        <p:nvSpPr>
          <p:cNvPr id="37" name="Text 3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12</a:t>
            </a:r>
            <a:endParaRPr lang="en-US"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FORMAT 4 · YOUR MOAT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Neighborhood pages only you can write</a:t>
            </a:r>
            <a:endParaRPr lang="en-US" sz="3200" dirty="0"/>
          </a:p>
        </p:txBody>
      </p:sp>
      <p:sp>
        <p:nvSpPr>
          <p:cNvPr id="4" name="Shape 2"/>
          <p:cNvSpPr/>
          <p:nvPr/>
        </p:nvSpPr>
        <p:spPr>
          <a:xfrm>
            <a:off x="812800" y="1959967"/>
            <a:ext cx="406400" cy="406400"/>
          </a:xfrm>
          <a:prstGeom prst="roundRect">
            <a:avLst>
              <a:gd name="adj" fmla="val 25000"/>
            </a:avLst>
          </a:prstGeom>
          <a:solidFill>
            <a:srgbClr val="E1F2EC"/>
          </a:solidFill>
          <a:ln/>
        </p:spPr>
      </p:sp>
      <p:pic>
        <p:nvPicPr>
          <p:cNvPr id="5" name="Image 0" descr="Globe">    </p:cNvPr>
          <p:cNvPicPr>
            <a:picLocks noChangeAspect="1"/>
          </p:cNvPicPr>
          <p:nvPr/>
        </p:nvPicPr>
        <p:blipFill>
          <a:blip r:embed="rId1"/>
          <a:srcRect l="0" r="0" t="0" b="0"/>
          <a:stretch/>
        </p:blipFill>
        <p:spPr>
          <a:xfrm>
            <a:off x="901700" y="2048867"/>
            <a:ext cx="228600" cy="228600"/>
          </a:xfrm>
          <a:prstGeom prst="rect">
            <a:avLst/>
          </a:prstGeom>
        </p:spPr>
      </p:pic>
      <p:sp>
        <p:nvSpPr>
          <p:cNvPr id="6" name="Text 3"/>
          <p:cNvSpPr/>
          <p:nvPr/>
        </p:nvSpPr>
        <p:spPr>
          <a:xfrm>
            <a:off x="1371600" y="1959967"/>
            <a:ext cx="479004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Geographic specifics</a:t>
            </a:r>
            <a:endParaRPr lang="en-US" sz="2000" dirty="0"/>
          </a:p>
        </p:txBody>
      </p:sp>
      <p:sp>
        <p:nvSpPr>
          <p:cNvPr id="7" name="Text 4"/>
          <p:cNvSpPr/>
          <p:nvPr/>
        </p:nvSpPr>
        <p:spPr>
          <a:xfrm>
            <a:off x="1371600" y="2290167"/>
            <a:ext cx="479004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ZIP codes, neighborhood names, landmarks, drive times.</a:t>
            </a:r>
            <a:endParaRPr lang="en-US" sz="1500" dirty="0"/>
          </a:p>
        </p:txBody>
      </p:sp>
      <p:sp>
        <p:nvSpPr>
          <p:cNvPr id="8" name="Shape 5"/>
          <p:cNvSpPr/>
          <p:nvPr/>
        </p:nvSpPr>
        <p:spPr>
          <a:xfrm>
            <a:off x="812800" y="3390850"/>
            <a:ext cx="406400" cy="406400"/>
          </a:xfrm>
          <a:prstGeom prst="roundRect">
            <a:avLst>
              <a:gd name="adj" fmla="val 25000"/>
            </a:avLst>
          </a:prstGeom>
          <a:solidFill>
            <a:srgbClr val="E1F2EC"/>
          </a:solidFill>
          <a:ln/>
        </p:spPr>
      </p:sp>
      <p:pic>
        <p:nvPicPr>
          <p:cNvPr id="9" name="Image 1" descr="Chart">    </p:cNvPr>
          <p:cNvPicPr>
            <a:picLocks noChangeAspect="1"/>
          </p:cNvPicPr>
          <p:nvPr/>
        </p:nvPicPr>
        <p:blipFill>
          <a:blip r:embed="rId2"/>
          <a:srcRect l="0" r="0" t="0" b="0"/>
          <a:stretch/>
        </p:blipFill>
        <p:spPr>
          <a:xfrm>
            <a:off x="901700" y="3479750"/>
            <a:ext cx="228600" cy="228600"/>
          </a:xfrm>
          <a:prstGeom prst="rect">
            <a:avLst/>
          </a:prstGeom>
        </p:spPr>
      </p:pic>
      <p:sp>
        <p:nvSpPr>
          <p:cNvPr id="10" name="Text 6"/>
          <p:cNvSpPr/>
          <p:nvPr/>
        </p:nvSpPr>
        <p:spPr>
          <a:xfrm>
            <a:off x="1371600" y="3390850"/>
            <a:ext cx="479004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Local data</a:t>
            </a:r>
            <a:endParaRPr lang="en-US" sz="2000" dirty="0"/>
          </a:p>
        </p:txBody>
      </p:sp>
      <p:sp>
        <p:nvSpPr>
          <p:cNvPr id="11" name="Text 7"/>
          <p:cNvSpPr/>
          <p:nvPr/>
        </p:nvSpPr>
        <p:spPr>
          <a:xfrm>
            <a:off x="1371600" y="3721050"/>
            <a:ext cx="479004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Median price, price per sq ft, days on market, by neighborhood.</a:t>
            </a:r>
            <a:endParaRPr lang="en-US" sz="1500" dirty="0"/>
          </a:p>
        </p:txBody>
      </p:sp>
      <p:sp>
        <p:nvSpPr>
          <p:cNvPr id="12" name="Shape 8"/>
          <p:cNvSpPr/>
          <p:nvPr/>
        </p:nvSpPr>
        <p:spPr>
          <a:xfrm>
            <a:off x="812800" y="4821734"/>
            <a:ext cx="406400" cy="406400"/>
          </a:xfrm>
          <a:prstGeom prst="roundRect">
            <a:avLst>
              <a:gd name="adj" fmla="val 25000"/>
            </a:avLst>
          </a:prstGeom>
          <a:solidFill>
            <a:srgbClr val="E1F2EC"/>
          </a:solidFill>
          <a:ln/>
        </p:spPr>
      </p:sp>
      <p:pic>
        <p:nvPicPr>
          <p:cNvPr id="13" name="Image 2" descr="Home">    </p:cNvPr>
          <p:cNvPicPr>
            <a:picLocks noChangeAspect="1"/>
          </p:cNvPicPr>
          <p:nvPr/>
        </p:nvPicPr>
        <p:blipFill>
          <a:blip r:embed="rId3"/>
          <a:srcRect l="0" r="0" t="0" b="0"/>
          <a:stretch/>
        </p:blipFill>
        <p:spPr>
          <a:xfrm>
            <a:off x="901700" y="4910634"/>
            <a:ext cx="228600" cy="228600"/>
          </a:xfrm>
          <a:prstGeom prst="rect">
            <a:avLst/>
          </a:prstGeom>
        </p:spPr>
      </p:pic>
      <p:sp>
        <p:nvSpPr>
          <p:cNvPr id="14" name="Text 9"/>
          <p:cNvSpPr/>
          <p:nvPr/>
        </p:nvSpPr>
        <p:spPr>
          <a:xfrm>
            <a:off x="1371600" y="4821734"/>
            <a:ext cx="4790048"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Lived experience</a:t>
            </a:r>
            <a:endParaRPr lang="en-US" sz="2000" dirty="0"/>
          </a:p>
        </p:txBody>
      </p:sp>
      <p:sp>
        <p:nvSpPr>
          <p:cNvPr id="15" name="Text 10"/>
          <p:cNvSpPr/>
          <p:nvPr/>
        </p:nvSpPr>
        <p:spPr>
          <a:xfrm>
            <a:off x="1371600" y="5151934"/>
            <a:ext cx="479004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The greenway entrance, the coffee shop, the holiday traffic.</a:t>
            </a:r>
            <a:endParaRPr lang="en-US" sz="1500" dirty="0"/>
          </a:p>
        </p:txBody>
      </p:sp>
      <p:sp>
        <p:nvSpPr>
          <p:cNvPr id="16" name="Shape 11"/>
          <p:cNvSpPr/>
          <p:nvPr/>
        </p:nvSpPr>
        <p:spPr>
          <a:xfrm>
            <a:off x="6428532" y="1803350"/>
            <a:ext cx="4950668" cy="4038650"/>
          </a:xfrm>
          <a:prstGeom prst="roundRect">
            <a:avLst>
              <a:gd name="adj" fmla="val 3774"/>
            </a:avLst>
          </a:prstGeom>
          <a:solidFill>
            <a:srgbClr val="0B2545"/>
          </a:solidFill>
          <a:ln/>
        </p:spPr>
      </p:sp>
      <p:pic>
        <p:nvPicPr>
          <p:cNvPr id="17" name="Image 3" descr="Warning">    </p:cNvPr>
          <p:cNvPicPr>
            <a:picLocks noChangeAspect="1"/>
          </p:cNvPicPr>
          <p:nvPr/>
        </p:nvPicPr>
        <p:blipFill>
          <a:blip r:embed="rId4"/>
          <a:srcRect l="0" r="0" t="0" b="0"/>
          <a:stretch/>
        </p:blipFill>
        <p:spPr>
          <a:xfrm>
            <a:off x="6733332" y="2298650"/>
            <a:ext cx="228600" cy="228600"/>
          </a:xfrm>
          <a:prstGeom prst="rect">
            <a:avLst/>
          </a:prstGeom>
        </p:spPr>
      </p:pic>
      <p:sp>
        <p:nvSpPr>
          <p:cNvPr id="18" name="Text 12"/>
          <p:cNvSpPr/>
          <p:nvPr/>
        </p:nvSpPr>
        <p:spPr>
          <a:xfrm>
            <a:off x="7063532" y="2306290"/>
            <a:ext cx="243807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FAIR HOUSING GUARDRAILS</a:t>
            </a:r>
            <a:endParaRPr lang="en-US" sz="1200" dirty="0"/>
          </a:p>
        </p:txBody>
      </p:sp>
      <p:sp>
        <p:nvSpPr>
          <p:cNvPr id="19" name="Text 13"/>
          <p:cNvSpPr/>
          <p:nvPr/>
        </p:nvSpPr>
        <p:spPr>
          <a:xfrm>
            <a:off x="6733332" y="2679650"/>
            <a:ext cx="4471300" cy="6350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F5F6F8"/>
                </a:solidFill>
                <a:latin typeface="Archivo" pitchFamily="34" charset="0"/>
                <a:ea typeface="Archivo" pitchFamily="34" charset="-122"/>
                <a:cs typeface="Archivo" pitchFamily="34" charset="-120"/>
              </a:rPr>
              <a:t>Describe the place, not the people.</a:t>
            </a:r>
            <a:endParaRPr lang="en-US" sz="2000" dirty="0"/>
          </a:p>
        </p:txBody>
      </p:sp>
      <p:sp>
        <p:nvSpPr>
          <p:cNvPr id="20" name="Text 14"/>
          <p:cNvSpPr/>
          <p:nvPr/>
        </p:nvSpPr>
        <p:spPr>
          <a:xfrm>
            <a:off x="6733332" y="3441650"/>
            <a:ext cx="447130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Sans" pitchFamily="34" charset="0"/>
                <a:ea typeface="IBM Plex Sans" pitchFamily="34" charset="-122"/>
                <a:cs typeface="IBM Plex Sans" pitchFamily="34" charset="-120"/>
              </a:rPr>
              <a:t>Skip who an area is “for,” and words like “safe” or “family-friendly.”</a:t>
            </a:r>
            <a:endParaRPr lang="en-US" sz="1500" dirty="0"/>
          </a:p>
        </p:txBody>
      </p:sp>
      <p:sp>
        <p:nvSpPr>
          <p:cNvPr id="21" name="Text 15"/>
          <p:cNvSpPr/>
          <p:nvPr/>
        </p:nvSpPr>
        <p:spPr>
          <a:xfrm>
            <a:off x="6733332" y="4127450"/>
            <a:ext cx="447130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Sans" pitchFamily="34" charset="0"/>
                <a:ea typeface="IBM Plex Sans" pitchFamily="34" charset="-122"/>
                <a:cs typeface="IBM Plex Sans" pitchFamily="34" charset="-120"/>
              </a:rPr>
              <a:t>State facts instead: “</a:t>
            </a:r>
            <a:r>
              <a:rPr lang="en-US" sz="1500" dirty="0">
                <a:solidFill>
                  <a:srgbClr val="FFD54A"/>
                </a:solidFill>
                <a:latin typeface="IBM Plex Sans" pitchFamily="34" charset="0"/>
                <a:ea typeface="IBM Plex Sans" pitchFamily="34" charset="-122"/>
                <a:cs typeface="IBM Plex Sans" pitchFamily="34" charset="-120"/>
              </a:rPr>
              <a:t>[School]</a:t>
            </a:r>
            <a:r>
              <a:rPr lang="en-US" sz="1500" dirty="0">
                <a:solidFill>
                  <a:srgbClr val="E6EDF5"/>
                </a:solidFill>
                <a:latin typeface="IBM Plex Sans" pitchFamily="34" charset="0"/>
                <a:ea typeface="IBM Plex Sans" pitchFamily="34" charset="-122"/>
                <a:cs typeface="IBM Plex Sans" pitchFamily="34" charset="-120"/>
              </a:rPr>
              <a:t> is </a:t>
            </a:r>
            <a:r>
              <a:rPr lang="en-US" sz="1500" dirty="0">
                <a:solidFill>
                  <a:srgbClr val="FFD54A"/>
                </a:solidFill>
                <a:latin typeface="IBM Plex Sans" pitchFamily="34" charset="0"/>
                <a:ea typeface="IBM Plex Sans" pitchFamily="34" charset="-122"/>
                <a:cs typeface="IBM Plex Sans" pitchFamily="34" charset="-120"/>
              </a:rPr>
              <a:t>[0.4]</a:t>
            </a:r>
            <a:r>
              <a:rPr lang="en-US" sz="1500" dirty="0">
                <a:solidFill>
                  <a:srgbClr val="E6EDF5"/>
                </a:solidFill>
                <a:latin typeface="IBM Plex Sans" pitchFamily="34" charset="0"/>
                <a:ea typeface="IBM Plex Sans" pitchFamily="34" charset="-122"/>
                <a:cs typeface="IBM Plex Sans" pitchFamily="34" charset="-120"/>
              </a:rPr>
              <a:t> miles away,” with a link to the district's boundary map.</a:t>
            </a:r>
            <a:endParaRPr lang="en-US" sz="1500" dirty="0"/>
          </a:p>
        </p:txBody>
      </p:sp>
      <p:sp>
        <p:nvSpPr>
          <p:cNvPr id="22" name="Text 16"/>
          <p:cNvSpPr/>
          <p:nvPr/>
        </p:nvSpPr>
        <p:spPr>
          <a:xfrm>
            <a:off x="6733332" y="4813250"/>
            <a:ext cx="4471300"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6E3"/>
                </a:solidFill>
                <a:latin typeface="IBM Plex Sans" pitchFamily="34" charset="0"/>
                <a:ea typeface="IBM Plex Sans" pitchFamily="34" charset="-122"/>
                <a:cs typeface="IBM Plex Sans" pitchFamily="34" charset="-120"/>
              </a:rPr>
              <a:t>Don't rate or rank schools. Not sure? Ask your broker.</a:t>
            </a:r>
            <a:endParaRPr lang="en-US" sz="1500" dirty="0"/>
          </a:p>
        </p:txBody>
      </p:sp>
      <p:sp>
        <p:nvSpPr>
          <p:cNvPr id="23" name="Text 1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Build the content</a:t>
            </a:r>
            <a:endParaRPr lang="en-US" sz="1200" dirty="0"/>
          </a:p>
        </p:txBody>
      </p:sp>
      <p:sp>
        <p:nvSpPr>
          <p:cNvPr id="24" name="Text 1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13</a:t>
            </a:r>
            <a:endParaRPr lang="en-US"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FORMAT 5 · ORIGINAL DATA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Publish numbers only you have</a:t>
            </a:r>
            <a:endParaRPr lang="en-US" sz="3200" dirty="0"/>
          </a:p>
        </p:txBody>
      </p:sp>
      <p:sp>
        <p:nvSpPr>
          <p:cNvPr id="4" name="Shape 2"/>
          <p:cNvSpPr/>
          <p:nvPr/>
        </p:nvSpPr>
        <p:spPr>
          <a:xfrm>
            <a:off x="812800" y="1803350"/>
            <a:ext cx="5612209" cy="4038650"/>
          </a:xfrm>
          <a:prstGeom prst="roundRect">
            <a:avLst>
              <a:gd name="adj" fmla="val 3774"/>
            </a:avLst>
          </a:prstGeom>
          <a:solidFill>
            <a:srgbClr val="0B2545"/>
          </a:solidFill>
          <a:ln/>
        </p:spPr>
      </p:sp>
      <p:sp>
        <p:nvSpPr>
          <p:cNvPr id="5" name="Text 3"/>
          <p:cNvSpPr/>
          <p:nvPr/>
        </p:nvSpPr>
        <p:spPr>
          <a:xfrm>
            <a:off x="1117600" y="2108150"/>
            <a:ext cx="5152688"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THE PATTERN DAVID USED</a:t>
            </a:r>
            <a:endParaRPr lang="en-US" sz="1200" dirty="0"/>
          </a:p>
        </p:txBody>
      </p:sp>
      <p:sp>
        <p:nvSpPr>
          <p:cNvPr id="6" name="Text 4"/>
          <p:cNvSpPr/>
          <p:nvPr/>
        </p:nvSpPr>
        <p:spPr>
          <a:xfrm>
            <a:off x="1117600" y="2473871"/>
            <a:ext cx="5152688" cy="2463701"/>
          </a:xfrm>
          <a:prstGeom prst="rect">
            <a:avLst/>
          </a:prstGeom>
          <a:noFill/>
          <a:ln/>
        </p:spPr>
        <p:txBody>
          <a:bodyPr wrap="square" lIns="0" tIns="0" rIns="0" bIns="0" rtlCol="0" anchor="t">
            <a:normAutofit/>
          </a:bodyPr>
          <a:lstStyle/>
          <a:p>
            <a:pPr algn="l" indent="0" marL="0">
              <a:lnSpc>
                <a:spcPts val="3840"/>
              </a:lnSpc>
              <a:buNone/>
            </a:pPr>
            <a:r>
              <a:rPr lang="en-US" sz="3200" b="1" dirty="0">
                <a:solidFill>
                  <a:srgbClr val="F5F6F8"/>
                </a:solidFill>
                <a:latin typeface="Archivo" pitchFamily="34" charset="0"/>
                <a:ea typeface="Archivo" pitchFamily="34" charset="-122"/>
                <a:cs typeface="Archivo" pitchFamily="34" charset="-120"/>
              </a:rPr>
              <a:t>“Across my </a:t>
            </a:r>
            <a:r>
              <a:rPr lang="en-US" sz="3200" b="1" dirty="0">
                <a:solidFill>
                  <a:srgbClr val="FFD54A"/>
                </a:solidFill>
                <a:latin typeface="Archivo" pitchFamily="34" charset="0"/>
                <a:ea typeface="Archivo" pitchFamily="34" charset="-122"/>
                <a:cs typeface="Archivo" pitchFamily="34" charset="-120"/>
              </a:rPr>
              <a:t>[__]</a:t>
            </a:r>
            <a:r>
              <a:rPr lang="en-US" sz="3200" b="1" dirty="0">
                <a:solidFill>
                  <a:srgbClr val="F5F6F8"/>
                </a:solidFill>
                <a:latin typeface="Archivo" pitchFamily="34" charset="0"/>
                <a:ea typeface="Archivo" pitchFamily="34" charset="-122"/>
                <a:cs typeface="Archivo" pitchFamily="34" charset="-120"/>
              </a:rPr>
              <a:t> closings in </a:t>
            </a:r>
            <a:r>
              <a:rPr lang="en-US" sz="3200" b="1" dirty="0">
                <a:solidFill>
                  <a:srgbClr val="FFD54A"/>
                </a:solidFill>
                <a:latin typeface="Archivo" pitchFamily="34" charset="0"/>
                <a:ea typeface="Archivo" pitchFamily="34" charset="-122"/>
                <a:cs typeface="Archivo" pitchFamily="34" charset="-120"/>
              </a:rPr>
              <a:t>[year]</a:t>
            </a:r>
            <a:r>
              <a:rPr lang="en-US" sz="3200" b="1" dirty="0">
                <a:solidFill>
                  <a:srgbClr val="F5F6F8"/>
                </a:solidFill>
                <a:latin typeface="Archivo" pitchFamily="34" charset="0"/>
                <a:ea typeface="Archivo" pitchFamily="34" charset="-122"/>
                <a:cs typeface="Archivo" pitchFamily="34" charset="-120"/>
              </a:rPr>
              <a:t>, sellers who </a:t>
            </a:r>
            <a:r>
              <a:rPr lang="en-US" sz="3200" b="1" dirty="0">
                <a:solidFill>
                  <a:srgbClr val="FFD54A"/>
                </a:solidFill>
                <a:latin typeface="Archivo" pitchFamily="34" charset="0"/>
                <a:ea typeface="Archivo" pitchFamily="34" charset="-122"/>
                <a:cs typeface="Archivo" pitchFamily="34" charset="-120"/>
              </a:rPr>
              <a:t>[did X]</a:t>
            </a:r>
            <a:r>
              <a:rPr lang="en-US" sz="3200" b="1" dirty="0">
                <a:solidFill>
                  <a:srgbClr val="F5F6F8"/>
                </a:solidFill>
                <a:latin typeface="Archivo" pitchFamily="34" charset="0"/>
                <a:ea typeface="Archivo" pitchFamily="34" charset="-122"/>
                <a:cs typeface="Archivo" pitchFamily="34" charset="-120"/>
              </a:rPr>
              <a:t> netted </a:t>
            </a:r>
            <a:r>
              <a:rPr lang="en-US" sz="3200" b="1" dirty="0">
                <a:solidFill>
                  <a:srgbClr val="FFD54A"/>
                </a:solidFill>
                <a:latin typeface="Archivo" pitchFamily="34" charset="0"/>
                <a:ea typeface="Archivo" pitchFamily="34" charset="-122"/>
                <a:cs typeface="Archivo" pitchFamily="34" charset="-120"/>
              </a:rPr>
              <a:t>[__%]</a:t>
            </a:r>
            <a:r>
              <a:rPr lang="en-US" sz="3200" b="1" dirty="0">
                <a:solidFill>
                  <a:srgbClr val="F5F6F8"/>
                </a:solidFill>
                <a:latin typeface="Archivo" pitchFamily="34" charset="0"/>
                <a:ea typeface="Archivo" pitchFamily="34" charset="-122"/>
                <a:cs typeface="Archivo" pitchFamily="34" charset="-120"/>
              </a:rPr>
              <a:t> more than sellers who didn't.”</a:t>
            </a:r>
            <a:endParaRPr lang="en-US" sz="3200" dirty="0"/>
          </a:p>
        </p:txBody>
      </p:sp>
      <p:sp>
        <p:nvSpPr>
          <p:cNvPr id="7" name="Text 5"/>
          <p:cNvSpPr/>
          <p:nvPr/>
        </p:nvSpPr>
        <p:spPr>
          <a:xfrm>
            <a:off x="1117600" y="5323880"/>
            <a:ext cx="515268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C9D6E3"/>
                </a:solidFill>
                <a:latin typeface="IBM Plex Sans" pitchFamily="34" charset="0"/>
                <a:ea typeface="IBM Plex Sans" pitchFamily="34" charset="-122"/>
                <a:cs typeface="IBM Plex Sans" pitchFamily="34" charset="-120"/>
              </a:rPr>
              <a:t>Fill the blanks only with your real, verifiable numbers. No client details.</a:t>
            </a:r>
            <a:endParaRPr lang="en-US" sz="1200" dirty="0"/>
          </a:p>
        </p:txBody>
      </p:sp>
      <p:sp>
        <p:nvSpPr>
          <p:cNvPr id="8" name="Text 6"/>
          <p:cNvSpPr/>
          <p:nvPr/>
        </p:nvSpPr>
        <p:spPr>
          <a:xfrm>
            <a:off x="6831409" y="2242790"/>
            <a:ext cx="4684224"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0B7358"/>
                </a:solidFill>
                <a:latin typeface="IBM Plex Sans" pitchFamily="34" charset="0"/>
                <a:ea typeface="IBM Plex Sans" pitchFamily="34" charset="-122"/>
                <a:cs typeface="IBM Plex Sans" pitchFamily="34" charset="-120"/>
              </a:rPr>
              <a:t>WHERE YOUR DATA COMES FROM</a:t>
            </a:r>
            <a:endParaRPr lang="en-US" sz="1200" dirty="0"/>
          </a:p>
        </p:txBody>
      </p:sp>
      <p:pic>
        <p:nvPicPr>
          <p:cNvPr id="9" name="Image 0" descr="Check">    </p:cNvPr>
          <p:cNvPicPr>
            <a:picLocks noChangeAspect="1"/>
          </p:cNvPicPr>
          <p:nvPr/>
        </p:nvPicPr>
        <p:blipFill>
          <a:blip r:embed="rId1"/>
          <a:srcRect l="0" r="0" t="0" b="0"/>
          <a:stretch/>
        </p:blipFill>
        <p:spPr>
          <a:xfrm>
            <a:off x="6831409" y="2659311"/>
            <a:ext cx="228600" cy="228600"/>
          </a:xfrm>
          <a:prstGeom prst="rect">
            <a:avLst/>
          </a:prstGeom>
        </p:spPr>
      </p:pic>
      <p:sp>
        <p:nvSpPr>
          <p:cNvPr id="10" name="Text 7"/>
          <p:cNvSpPr/>
          <p:nvPr/>
        </p:nvSpPr>
        <p:spPr>
          <a:xfrm>
            <a:off x="7187009" y="2659311"/>
            <a:ext cx="4317956"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Your quarterly market report</a:t>
            </a:r>
            <a:endParaRPr lang="en-US" sz="2000" dirty="0"/>
          </a:p>
        </p:txBody>
      </p:sp>
      <p:pic>
        <p:nvPicPr>
          <p:cNvPr id="11" name="Image 1" descr="Check">    </p:cNvPr>
          <p:cNvPicPr>
            <a:picLocks noChangeAspect="1"/>
          </p:cNvPicPr>
          <p:nvPr/>
        </p:nvPicPr>
        <p:blipFill>
          <a:blip r:embed="rId2"/>
          <a:srcRect l="0" r="0" t="0" b="0"/>
          <a:stretch/>
        </p:blipFill>
        <p:spPr>
          <a:xfrm>
            <a:off x="6831409" y="3218111"/>
            <a:ext cx="228600" cy="228600"/>
          </a:xfrm>
          <a:prstGeom prst="rect">
            <a:avLst/>
          </a:prstGeom>
        </p:spPr>
      </p:pic>
      <p:sp>
        <p:nvSpPr>
          <p:cNvPr id="12" name="Text 8"/>
          <p:cNvSpPr/>
          <p:nvPr/>
        </p:nvSpPr>
        <p:spPr>
          <a:xfrm>
            <a:off x="7187009" y="3218111"/>
            <a:ext cx="4317956" cy="7366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Median price and days on market for your ZIP</a:t>
            </a:r>
            <a:endParaRPr lang="en-US" sz="2000" dirty="0"/>
          </a:p>
        </p:txBody>
      </p:sp>
      <p:pic>
        <p:nvPicPr>
          <p:cNvPr id="13" name="Image 2" descr="Check">    </p:cNvPr>
          <p:cNvPicPr>
            <a:picLocks noChangeAspect="1"/>
          </p:cNvPicPr>
          <p:nvPr/>
        </p:nvPicPr>
        <p:blipFill>
          <a:blip r:embed="rId3"/>
          <a:srcRect l="0" r="0" t="0" b="0"/>
          <a:stretch/>
        </p:blipFill>
        <p:spPr>
          <a:xfrm>
            <a:off x="6831409" y="4132511"/>
            <a:ext cx="228600" cy="228600"/>
          </a:xfrm>
          <a:prstGeom prst="rect">
            <a:avLst/>
          </a:prstGeom>
        </p:spPr>
      </p:pic>
      <p:sp>
        <p:nvSpPr>
          <p:cNvPr id="14" name="Text 9"/>
          <p:cNvSpPr/>
          <p:nvPr/>
        </p:nvSpPr>
        <p:spPr>
          <a:xfrm>
            <a:off x="7187009" y="4132511"/>
            <a:ext cx="4317956"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Your closed-deal analysis</a:t>
            </a:r>
            <a:endParaRPr lang="en-US" sz="2000" dirty="0"/>
          </a:p>
        </p:txBody>
      </p:sp>
      <p:pic>
        <p:nvPicPr>
          <p:cNvPr id="15" name="Image 3" descr="Check">    </p:cNvPr>
          <p:cNvPicPr>
            <a:picLocks noChangeAspect="1"/>
          </p:cNvPicPr>
          <p:nvPr/>
        </p:nvPicPr>
        <p:blipFill>
          <a:blip r:embed="rId4"/>
          <a:srcRect l="0" r="0" t="0" b="0"/>
          <a:stretch/>
        </p:blipFill>
        <p:spPr>
          <a:xfrm>
            <a:off x="6831409" y="4691311"/>
            <a:ext cx="228600" cy="228600"/>
          </a:xfrm>
          <a:prstGeom prst="rect">
            <a:avLst/>
          </a:prstGeom>
        </p:spPr>
      </p:pic>
      <p:sp>
        <p:nvSpPr>
          <p:cNvPr id="16" name="Text 10"/>
          <p:cNvSpPr/>
          <p:nvPr/>
        </p:nvSpPr>
        <p:spPr>
          <a:xfrm>
            <a:off x="7187009" y="4691311"/>
            <a:ext cx="4317956" cy="7366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Patterns you see at showings and offers</a:t>
            </a:r>
            <a:endParaRPr lang="en-US" sz="2000" dirty="0"/>
          </a:p>
        </p:txBody>
      </p:sp>
      <p:sp>
        <p:nvSpPr>
          <p:cNvPr id="17" name="Text 1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Build the content</a:t>
            </a:r>
            <a:endParaRPr lang="en-US" sz="1200" dirty="0"/>
          </a:p>
        </p:txBody>
      </p:sp>
      <p:sp>
        <p:nvSpPr>
          <p:cNvPr id="18" name="Text 1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14</a:t>
            </a:r>
            <a:endParaRPr lang="en-US"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HOW TO WRITE IT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Extractable, concise, entity-rich</a:t>
            </a:r>
            <a:endParaRPr lang="en-US" sz="3200" dirty="0"/>
          </a:p>
        </p:txBody>
      </p:sp>
      <p:sp>
        <p:nvSpPr>
          <p:cNvPr id="4" name="Shape 2"/>
          <p:cNvSpPr/>
          <p:nvPr/>
        </p:nvSpPr>
        <p:spPr>
          <a:xfrm>
            <a:off x="812800" y="1803350"/>
            <a:ext cx="3556000" cy="4038650"/>
          </a:xfrm>
          <a:prstGeom prst="roundRect">
            <a:avLst>
              <a:gd name="adj" fmla="val 3571"/>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3556000" cy="4038650"/>
          </a:xfrm>
          <a:custGeom>
            <a:avLst/>
            <a:gdLst/>
            <a:ahLst/>
            <a:cxnLst/>
            <a:rect l="l" t="t" r="r" b="b"/>
            <a:pathLst>
              <a:path w="3556000" h="4038650">
                <a:moveTo>
                  <a:pt x="0" y="127000"/>
                </a:moveTo>
                <a:lnTo>
                  <a:pt x="0" y="127000"/>
                </a:lnTo>
                <a:arcTo hR="127000" wR="127000" stAng="10800000" swAng="5400000"/>
                <a:lnTo>
                  <a:pt x="3429000" y="0"/>
                </a:lnTo>
                <a:arcTo hR="127000" wR="127000" stAng="16200000" swAng="5400000"/>
                <a:lnTo>
                  <a:pt x="3556000" y="127000"/>
                </a:lnTo>
                <a:arcTo hR="88900" wR="127000" stAng="0" swAng="-5400000"/>
                <a:lnTo>
                  <a:pt x="127000" y="38100"/>
                </a:lnTo>
                <a:arcTo hR="88900" wR="127000" stAng="16200000" swAng="-5400000"/>
                <a:close/>
              </a:path>
            </a:pathLst>
          </a:custGeom>
          <a:solidFill>
            <a:srgbClr val="0F8A6A"/>
          </a:solidFill>
          <a:ln/>
        </p:spPr>
      </p:sp>
      <p:sp>
        <p:nvSpPr>
          <p:cNvPr id="6" name="Text 4"/>
          <p:cNvSpPr/>
          <p:nvPr/>
        </p:nvSpPr>
        <p:spPr>
          <a:xfrm>
            <a:off x="1066800" y="2095450"/>
            <a:ext cx="3139440" cy="838200"/>
          </a:xfrm>
          <a:prstGeom prst="rect">
            <a:avLst/>
          </a:prstGeom>
          <a:noFill/>
          <a:ln/>
        </p:spPr>
        <p:txBody>
          <a:bodyPr wrap="square" lIns="0" tIns="0" rIns="0" bIns="0" rtlCol="0" anchor="t">
            <a:normAutofit/>
          </a:bodyPr>
          <a:lstStyle/>
          <a:p>
            <a:pPr algn="l" indent="0" marL="0">
              <a:lnSpc>
                <a:spcPts val="6400"/>
              </a:lnSpc>
              <a:buNone/>
            </a:pPr>
            <a:r>
              <a:rPr lang="en-US" sz="6400" b="1" dirty="0">
                <a:solidFill>
                  <a:srgbClr val="0F8A6A"/>
                </a:solidFill>
                <a:latin typeface="Archivo" pitchFamily="34" charset="0"/>
                <a:ea typeface="Archivo" pitchFamily="34" charset="-122"/>
                <a:cs typeface="Archivo" pitchFamily="34" charset="-120"/>
              </a:rPr>
              <a:t>44%</a:t>
            </a:r>
            <a:endParaRPr lang="en-US" sz="6400" dirty="0"/>
          </a:p>
        </p:txBody>
      </p:sp>
      <p:sp>
        <p:nvSpPr>
          <p:cNvPr id="7" name="Text 5"/>
          <p:cNvSpPr/>
          <p:nvPr/>
        </p:nvSpPr>
        <p:spPr>
          <a:xfrm>
            <a:off x="1066800" y="2997150"/>
            <a:ext cx="3139440" cy="1016000"/>
          </a:xfrm>
          <a:prstGeom prst="rect">
            <a:avLst/>
          </a:prstGeom>
          <a:noFill/>
          <a:ln/>
        </p:spPr>
        <p:txBody>
          <a:bodyPr wrap="square" lIns="0" tIns="0" rIns="0" bIns="0" rtlCol="0" anchor="t">
            <a:normAutofit/>
          </a:bodyPr>
          <a:lstStyle/>
          <a:p>
            <a:pPr algn="l" indent="0" marL="0">
              <a:lnSpc>
                <a:spcPts val="2600"/>
              </a:lnSpc>
              <a:buNone/>
            </a:pPr>
            <a:r>
              <a:rPr lang="en-US" sz="2000" dirty="0">
                <a:solidFill>
                  <a:srgbClr val="13202E"/>
                </a:solidFill>
                <a:latin typeface="IBM Plex Sans" pitchFamily="34" charset="0"/>
                <a:ea typeface="IBM Plex Sans" pitchFamily="34" charset="-122"/>
                <a:cs typeface="IBM Plex Sans" pitchFamily="34" charset="-120"/>
              </a:rPr>
              <a:t>of ChatGPT citations come from the first 30% of a page.</a:t>
            </a:r>
            <a:endParaRPr lang="en-US" sz="2000" dirty="0"/>
          </a:p>
        </p:txBody>
      </p:sp>
      <p:sp>
        <p:nvSpPr>
          <p:cNvPr id="8" name="Text 6"/>
          <p:cNvSpPr/>
          <p:nvPr/>
        </p:nvSpPr>
        <p:spPr>
          <a:xfrm>
            <a:off x="1066800" y="4970810"/>
            <a:ext cx="3139440" cy="64259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5B6878"/>
                </a:solidFill>
                <a:latin typeface="IBM Plex Sans" pitchFamily="34" charset="0"/>
                <a:ea typeface="IBM Plex Sans" pitchFamily="34" charset="-122"/>
                <a:cs typeface="IBM Plex Sans" pitchFamily="34" charset="-120"/>
              </a:rPr>
              <a:t>Kevin Indig, analysis of 1.2M ChatGPT responses, via Search Engine Land, Feb. 2026</a:t>
            </a:r>
            <a:endParaRPr lang="en-US" sz="1200" dirty="0"/>
          </a:p>
        </p:txBody>
      </p:sp>
      <p:pic>
        <p:nvPicPr>
          <p:cNvPr id="9" name="Image 0" descr="Check">    </p:cNvPr>
          <p:cNvPicPr>
            <a:picLocks noChangeAspect="1"/>
          </p:cNvPicPr>
          <p:nvPr/>
        </p:nvPicPr>
        <p:blipFill>
          <a:blip r:embed="rId1"/>
          <a:srcRect l="0" r="0" t="0" b="0"/>
          <a:stretch/>
        </p:blipFill>
        <p:spPr>
          <a:xfrm>
            <a:off x="4775200" y="2101800"/>
            <a:ext cx="228600" cy="228600"/>
          </a:xfrm>
          <a:prstGeom prst="rect">
            <a:avLst/>
          </a:prstGeom>
        </p:spPr>
      </p:pic>
      <p:sp>
        <p:nvSpPr>
          <p:cNvPr id="10" name="Text 7"/>
          <p:cNvSpPr/>
          <p:nvPr/>
        </p:nvSpPr>
        <p:spPr>
          <a:xfrm>
            <a:off x="5130800" y="2101800"/>
            <a:ext cx="643585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Lead with the answer. Don't bury the lede.</a:t>
            </a:r>
            <a:endParaRPr lang="en-US" sz="2000" dirty="0"/>
          </a:p>
        </p:txBody>
      </p:sp>
      <p:pic>
        <p:nvPicPr>
          <p:cNvPr id="11" name="Image 1" descr="Check">    </p:cNvPr>
          <p:cNvPicPr>
            <a:picLocks noChangeAspect="1"/>
          </p:cNvPicPr>
          <p:nvPr/>
        </p:nvPicPr>
        <p:blipFill>
          <a:blip r:embed="rId2"/>
          <a:srcRect l="0" r="0" t="0" b="0"/>
          <a:stretch/>
        </p:blipFill>
        <p:spPr>
          <a:xfrm>
            <a:off x="4775200" y="2647900"/>
            <a:ext cx="228600" cy="228600"/>
          </a:xfrm>
          <a:prstGeom prst="rect">
            <a:avLst/>
          </a:prstGeom>
        </p:spPr>
      </p:pic>
      <p:sp>
        <p:nvSpPr>
          <p:cNvPr id="12" name="Text 8"/>
          <p:cNvSpPr/>
          <p:nvPr/>
        </p:nvSpPr>
        <p:spPr>
          <a:xfrm>
            <a:off x="5130800" y="2647900"/>
            <a:ext cx="6435852" cy="7366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Use question headings: “What does PMI cost on a $400,000 home?” beats “Understanding PMI.”</a:t>
            </a:r>
            <a:endParaRPr lang="en-US" sz="2000" dirty="0"/>
          </a:p>
        </p:txBody>
      </p:sp>
      <p:pic>
        <p:nvPicPr>
          <p:cNvPr id="13" name="Image 2" descr="Check">    </p:cNvPr>
          <p:cNvPicPr>
            <a:picLocks noChangeAspect="1"/>
          </p:cNvPicPr>
          <p:nvPr/>
        </p:nvPicPr>
        <p:blipFill>
          <a:blip r:embed="rId3"/>
          <a:srcRect l="0" r="0" t="0" b="0"/>
          <a:stretch/>
        </p:blipFill>
        <p:spPr>
          <a:xfrm>
            <a:off x="4775200" y="3549600"/>
            <a:ext cx="228600" cy="228600"/>
          </a:xfrm>
          <a:prstGeom prst="rect">
            <a:avLst/>
          </a:prstGeom>
        </p:spPr>
      </p:pic>
      <p:sp>
        <p:nvSpPr>
          <p:cNvPr id="14" name="Text 9"/>
          <p:cNvSpPr/>
          <p:nvPr/>
        </p:nvSpPr>
        <p:spPr>
          <a:xfrm>
            <a:off x="5130800" y="3549600"/>
            <a:ext cx="643585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Write in 50–150-word chunks.</a:t>
            </a:r>
            <a:endParaRPr lang="en-US" sz="2000" dirty="0"/>
          </a:p>
        </p:txBody>
      </p:sp>
      <p:pic>
        <p:nvPicPr>
          <p:cNvPr id="15" name="Image 3" descr="Check">    </p:cNvPr>
          <p:cNvPicPr>
            <a:picLocks noChangeAspect="1"/>
          </p:cNvPicPr>
          <p:nvPr/>
        </p:nvPicPr>
        <p:blipFill>
          <a:blip r:embed="rId4"/>
          <a:srcRect l="0" r="0" t="0" b="0"/>
          <a:stretch/>
        </p:blipFill>
        <p:spPr>
          <a:xfrm>
            <a:off x="4775200" y="4095700"/>
            <a:ext cx="228600" cy="228600"/>
          </a:xfrm>
          <a:prstGeom prst="rect">
            <a:avLst/>
          </a:prstGeom>
        </p:spPr>
      </p:pic>
      <p:sp>
        <p:nvSpPr>
          <p:cNvPr id="16" name="Text 10"/>
          <p:cNvSpPr/>
          <p:nvPr/>
        </p:nvSpPr>
        <p:spPr>
          <a:xfrm>
            <a:off x="5130800" y="4095700"/>
            <a:ext cx="643585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Front-load entities: ZIP, city, price range, year.</a:t>
            </a:r>
            <a:endParaRPr lang="en-US" sz="2000" dirty="0"/>
          </a:p>
        </p:txBody>
      </p:sp>
      <p:pic>
        <p:nvPicPr>
          <p:cNvPr id="17" name="Image 4" descr="Check">    </p:cNvPr>
          <p:cNvPicPr>
            <a:picLocks noChangeAspect="1"/>
          </p:cNvPicPr>
          <p:nvPr/>
        </p:nvPicPr>
        <p:blipFill>
          <a:blip r:embed="rId5"/>
          <a:srcRect l="0" r="0" t="0" b="0"/>
          <a:stretch/>
        </p:blipFill>
        <p:spPr>
          <a:xfrm>
            <a:off x="4775200" y="4641800"/>
            <a:ext cx="228600" cy="228600"/>
          </a:xfrm>
          <a:prstGeom prst="rect">
            <a:avLst/>
          </a:prstGeom>
        </p:spPr>
      </p:pic>
      <p:sp>
        <p:nvSpPr>
          <p:cNvPr id="18" name="Text 11"/>
          <p:cNvSpPr/>
          <p:nvPr/>
        </p:nvSpPr>
        <p:spPr>
          <a:xfrm>
            <a:off x="5130800" y="4641800"/>
            <a:ext cx="643585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Add one pull quote per post.</a:t>
            </a:r>
            <a:endParaRPr lang="en-US" sz="2000" dirty="0"/>
          </a:p>
        </p:txBody>
      </p:sp>
      <p:pic>
        <p:nvPicPr>
          <p:cNvPr id="19" name="Image 5" descr="Check">    </p:cNvPr>
          <p:cNvPicPr>
            <a:picLocks noChangeAspect="1"/>
          </p:cNvPicPr>
          <p:nvPr/>
        </p:nvPicPr>
        <p:blipFill>
          <a:blip r:embed="rId6"/>
          <a:srcRect l="0" r="0" t="0" b="0"/>
          <a:stretch/>
        </p:blipFill>
        <p:spPr>
          <a:xfrm>
            <a:off x="4775200" y="5187900"/>
            <a:ext cx="228600" cy="228600"/>
          </a:xfrm>
          <a:prstGeom prst="rect">
            <a:avLst/>
          </a:prstGeom>
        </p:spPr>
      </p:pic>
      <p:sp>
        <p:nvSpPr>
          <p:cNvPr id="20" name="Text 12"/>
          <p:cNvSpPr/>
          <p:nvPr/>
        </p:nvSpPr>
        <p:spPr>
          <a:xfrm>
            <a:off x="5130800" y="5187900"/>
            <a:ext cx="6435852" cy="381000"/>
          </a:xfrm>
          <a:prstGeom prst="rect">
            <a:avLst/>
          </a:prstGeom>
          <a:noFill/>
          <a:ln/>
        </p:spPr>
        <p:txBody>
          <a:bodyPr wrap="square" lIns="0" tIns="0" rIns="0" bIns="0" rtlCol="0" anchor="t">
            <a:normAutofit/>
          </a:bodyPr>
          <a:lstStyle/>
          <a:p>
            <a:pPr algn="l"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Cite primary sources.</a:t>
            </a:r>
            <a:endParaRPr lang="en-US" sz="2000" dirty="0"/>
          </a:p>
        </p:txBody>
      </p:sp>
      <p:sp>
        <p:nvSpPr>
          <p:cNvPr id="21" name="Text 13"/>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Write it right</a:t>
            </a:r>
            <a:endParaRPr lang="en-US" sz="1200" dirty="0"/>
          </a:p>
        </p:txBody>
      </p:sp>
      <p:sp>
        <p:nvSpPr>
          <p:cNvPr id="22" name="Text 1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15</a:t>
            </a:r>
            <a:endParaRPr lang="en-US" sz="1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KNOW YOUR ENGINES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Each engine has its own taste</a:t>
            </a:r>
            <a:endParaRPr lang="en-US" sz="32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825500" y="1816050"/>
          <a:ext cx="10553700" cy="3276600"/>
        </p:xfrm>
        <a:graphic>
          <a:graphicData uri="http://schemas.openxmlformats.org/drawingml/2006/table">
            <a:tbl>
              <a:tblPr/>
              <a:tblGrid>
                <a:gridCol w="2532888"/>
                <a:gridCol w="8020812"/>
              </a:tblGrid>
              <a:tr h="546100">
                <a:tc>
                  <a:txBody>
                    <a:bodyPr/>
                    <a:lstStyle/>
                    <a:p>
                      <a:pPr indent="0" marL="0">
                        <a:lnSpc>
                          <a:spcPts val="2800"/>
                        </a:lnSpc>
                        <a:buNone/>
                      </a:pPr>
                      <a:r>
                        <a:rPr lang="en-US" sz="2000" b="1" dirty="0">
                          <a:solidFill>
                            <a:srgbClr val="F5F6F8"/>
                          </a:solidFill>
                          <a:latin typeface="IBM Plex Sans" pitchFamily="34" charset="0"/>
                          <a:ea typeface="IBM Plex Sans" pitchFamily="34" charset="-122"/>
                          <a:cs typeface="IBM Plex Sans" pitchFamily="34" charset="-120"/>
                        </a:rPr>
                        <a:t>Engine</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c>
                  <a:txBody>
                    <a:bodyPr/>
                    <a:lstStyle/>
                    <a:p>
                      <a:pPr indent="0" marL="0">
                        <a:lnSpc>
                          <a:spcPts val="2800"/>
                        </a:lnSpc>
                        <a:buNone/>
                      </a:pPr>
                      <a:r>
                        <a:rPr lang="en-US" sz="2000" b="1" dirty="0">
                          <a:solidFill>
                            <a:srgbClr val="F5F6F8"/>
                          </a:solidFill>
                          <a:latin typeface="IBM Plex Sans" pitchFamily="34" charset="0"/>
                          <a:ea typeface="IBM Plex Sans" pitchFamily="34" charset="-122"/>
                          <a:cs typeface="IBM Plex Sans" pitchFamily="34" charset="-120"/>
                        </a:rPr>
                        <a:t>What it tends to favor</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0D213A"/>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r>
              <a:tr h="546100">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ChatGPT</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Encyclopedic answers; pulls straight from FAQs</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546100">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Perplexity</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Research style; verified third-party sources</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546100">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Google AI</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FAQ/how-to schema, short definitions, trusted brands</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546100">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Copilot</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Step-by-steps and comparisons</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546100">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Claude</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800"/>
                        </a:lnSpc>
                        <a:buNone/>
                      </a:pPr>
                      <a:r>
                        <a:rPr lang="en-US" sz="2000" dirty="0">
                          <a:solidFill>
                            <a:srgbClr val="13202E"/>
                          </a:solidFill>
                          <a:latin typeface="IBM Plex Sans" pitchFamily="34" charset="0"/>
                          <a:ea typeface="IBM Plex Sans" pitchFamily="34" charset="-122"/>
                          <a:cs typeface="IBM Plex Sans" pitchFamily="34" charset="-120"/>
                        </a:rPr>
                        <a:t>Longer, more conversational answers</a:t>
                      </a:r>
                      <a:endParaRPr lang="en-US" sz="2000" dirty="0">
                        <a:latin typeface="IBM Plex Sans" charset="0"/>
                        <a:ea typeface="IBM Plex Sans" charset="0"/>
                        <a:cs typeface="IBM Plex Sans" charset="0"/>
                      </a:endParaRPr>
                    </a:p>
                  </a:txBody>
                  <a:tcPr marL="88900" marR="88900" marT="88900" marB="88900"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bl>
          </a:graphicData>
        </a:graphic>
      </p:graphicFrame>
      <p:sp>
        <p:nvSpPr>
          <p:cNvPr id="5" name="Text 2"/>
          <p:cNvSpPr/>
          <p:nvPr/>
        </p:nvSpPr>
        <p:spPr>
          <a:xfrm>
            <a:off x="812800" y="5346650"/>
            <a:ext cx="10883392"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No single page is perfect for all five. Cover the basics, then test in each.</a:t>
            </a:r>
            <a:endParaRPr lang="en-US" sz="1500" dirty="0"/>
          </a:p>
        </p:txBody>
      </p:sp>
      <p:sp>
        <p:nvSpPr>
          <p:cNvPr id="6" name="Text 3"/>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Write it right</a:t>
            </a:r>
            <a:endParaRPr lang="en-US" sz="1200" dirty="0"/>
          </a:p>
        </p:txBody>
      </p:sp>
      <p:sp>
        <p:nvSpPr>
          <p:cNvPr id="7" name="Text 4"/>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16</a:t>
            </a:r>
            <a:endParaRPr lang="en-US" sz="1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DISQUALIFIER 3 · SCHEMA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Five schemas every agent should have</a:t>
            </a:r>
            <a:endParaRPr lang="en-US" sz="3200" dirty="0"/>
          </a:p>
        </p:txBody>
      </p:sp>
      <p:sp>
        <p:nvSpPr>
          <p:cNvPr id="4" name="Text 2"/>
          <p:cNvSpPr/>
          <p:nvPr/>
        </p:nvSpPr>
        <p:spPr>
          <a:xfrm>
            <a:off x="812800" y="1893540"/>
            <a:ext cx="5619158" cy="660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0B2545"/>
                </a:solidFill>
                <a:latin typeface="Archivo" pitchFamily="34" charset="0"/>
                <a:ea typeface="Archivo" pitchFamily="34" charset="-122"/>
                <a:cs typeface="Archivo" pitchFamily="34" charset="-120"/>
              </a:rPr>
              <a:t>“Schema doesn't cause citations. It removes the friction.”</a:t>
            </a:r>
            <a:endParaRPr lang="en-US" sz="2000" dirty="0"/>
          </a:p>
        </p:txBody>
      </p:sp>
      <p:sp>
        <p:nvSpPr>
          <p:cNvPr id="5" name="Text 3"/>
          <p:cNvSpPr/>
          <p:nvPr/>
        </p:nvSpPr>
        <p:spPr>
          <a:xfrm>
            <a:off x="812800" y="2655540"/>
            <a:ext cx="5619158"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Paraphrasing David Colgan, Part 2</a:t>
            </a:r>
            <a:endParaRPr lang="en-US" sz="12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825500" y="3008561"/>
          <a:ext cx="5442793" cy="2743200"/>
        </p:xfrm>
        <a:graphic>
          <a:graphicData uri="http://schemas.openxmlformats.org/drawingml/2006/table">
            <a:tbl>
              <a:tblPr/>
              <a:tblGrid>
                <a:gridCol w="1959406"/>
                <a:gridCol w="3483388"/>
              </a:tblGrid>
              <a:tr h="412750">
                <a:tc>
                  <a:txBody>
                    <a:bodyPr/>
                    <a:lstStyle/>
                    <a:p>
                      <a:pPr indent="0" marL="0">
                        <a:lnSpc>
                          <a:spcPts val="2100"/>
                        </a:lnSpc>
                        <a:buNone/>
                      </a:pPr>
                      <a:r>
                        <a:rPr lang="en-US" sz="1500" b="1" dirty="0">
                          <a:solidFill>
                            <a:srgbClr val="13202E"/>
                          </a:solidFill>
                          <a:latin typeface="IBM Plex Sans" pitchFamily="34" charset="0"/>
                          <a:ea typeface="IBM Plex Sans" pitchFamily="34" charset="-122"/>
                          <a:cs typeface="IBM Plex Sans" pitchFamily="34" charset="-120"/>
                        </a:rPr>
                        <a:t>Schema</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B5B9BE"/>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B5B9BE"/>
                      </a:solidFill>
                      <a:prstDash val="solid"/>
                      <a:round/>
                      <a:headEnd type="none" w="med" len="med"/>
                      <a:tailEnd type="none" w="med" len="med"/>
                    </a:lnB>
                    <a:solidFill>
                      <a:srgbClr val="E3E8EE"/>
                    </a:solidFill>
                  </a:tcPr>
                </a:tc>
                <a:tc>
                  <a:txBody>
                    <a:bodyPr/>
                    <a:lstStyle/>
                    <a:p>
                      <a:pPr indent="0" marL="0">
                        <a:lnSpc>
                          <a:spcPts val="2100"/>
                        </a:lnSpc>
                        <a:buNone/>
                      </a:pPr>
                      <a:r>
                        <a:rPr lang="en-US" sz="1500" b="1" dirty="0">
                          <a:solidFill>
                            <a:srgbClr val="13202E"/>
                          </a:solidFill>
                          <a:latin typeface="IBM Plex Sans" pitchFamily="34" charset="0"/>
                          <a:ea typeface="IBM Plex Sans" pitchFamily="34" charset="-122"/>
                          <a:cs typeface="IBM Plex Sans" pitchFamily="34" charset="-120"/>
                        </a:rPr>
                        <a:t>What it tells AI</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5B9BE"/>
                      </a:solidFill>
                      <a:prstDash val="solid"/>
                      <a:round/>
                      <a:headEnd type="none" w="med" len="med"/>
                      <a:tailEnd type="none" w="med" len="med"/>
                    </a:lnL>
                    <a:lnR w="12700" cap="flat" cmpd="sng" algn="ctr">
                      <a:solidFill>
                        <a:srgbClr val="B5B9BE"/>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B5B9BE"/>
                      </a:solidFill>
                      <a:prstDash val="solid"/>
                      <a:round/>
                      <a:headEnd type="none" w="med" len="med"/>
                      <a:tailEnd type="none" w="med" len="med"/>
                    </a:lnB>
                    <a:solidFill>
                      <a:srgbClr val="E3E8EE"/>
                    </a:solidFill>
                  </a:tcPr>
                </a:tc>
              </a:tr>
              <a:tr h="412750">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Organization</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5B9BE"/>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Who you are: one canonical record</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5B9BE"/>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679450">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Person</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You: same name and license # everywhere</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412750">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LocalBusiness</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Where you work: your service area</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412750">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Article (author)</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Who wrote it: same byline every time</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412750">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FAQPage</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indent="0" marL="0">
                        <a:lnSpc>
                          <a:spcPts val="2100"/>
                        </a:lnSpc>
                        <a:buNone/>
                      </a:pPr>
                      <a:r>
                        <a:rPr lang="en-US" sz="1500" dirty="0">
                          <a:solidFill>
                            <a:srgbClr val="13202E"/>
                          </a:solidFill>
                          <a:latin typeface="IBM Plex Sans" pitchFamily="34" charset="0"/>
                          <a:ea typeface="IBM Plex Sans" pitchFamily="34" charset="-122"/>
                          <a:cs typeface="IBM Plex Sans" pitchFamily="34" charset="-120"/>
                        </a:rPr>
                        <a:t>Your questions and answers</a:t>
                      </a:r>
                      <a:endParaRPr lang="en-US" sz="1500" dirty="0">
                        <a:latin typeface="IBM Plex Sans" charset="0"/>
                        <a:ea typeface="IBM Plex Sans" charset="0"/>
                        <a:cs typeface="IBM Plex Sans" charset="0"/>
                      </a:endParaRPr>
                    </a:p>
                  </a:txBody>
                  <a:tcPr marL="66675" marR="66675" marT="66675" marB="66675"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bl>
          </a:graphicData>
        </a:graphic>
      </p:graphicFrame>
      <p:sp>
        <p:nvSpPr>
          <p:cNvPr id="7" name="Shape 4"/>
          <p:cNvSpPr/>
          <p:nvPr/>
        </p:nvSpPr>
        <p:spPr>
          <a:xfrm>
            <a:off x="6623893" y="1803350"/>
            <a:ext cx="4755307" cy="4038650"/>
          </a:xfrm>
          <a:prstGeom prst="roundRect">
            <a:avLst>
              <a:gd name="adj" fmla="val 3774"/>
            </a:avLst>
          </a:prstGeom>
          <a:solidFill>
            <a:srgbClr val="0B2545"/>
          </a:solidFill>
          <a:ln/>
        </p:spPr>
      </p:sp>
      <p:sp>
        <p:nvSpPr>
          <p:cNvPr id="8" name="Text 5"/>
          <p:cNvSpPr/>
          <p:nvPr/>
        </p:nvSpPr>
        <p:spPr>
          <a:xfrm>
            <a:off x="6903293" y="2290118"/>
            <a:ext cx="4322402" cy="452041"/>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SEND THIS TO YOUR WEB PERSON OR IDX VENDOR</a:t>
            </a:r>
            <a:endParaRPr lang="en-US" sz="1200" dirty="0"/>
          </a:p>
        </p:txBody>
      </p:sp>
      <p:sp>
        <p:nvSpPr>
          <p:cNvPr id="9" name="Text 6"/>
          <p:cNvSpPr/>
          <p:nvPr/>
        </p:nvSpPr>
        <p:spPr>
          <a:xfrm>
            <a:off x="6903293" y="2869158"/>
            <a:ext cx="4322402" cy="251142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E6EDF5"/>
                </a:solidFill>
                <a:latin typeface="IBM Plex Mono" pitchFamily="34" charset="0"/>
                <a:ea typeface="IBM Plex Mono" pitchFamily="34" charset="-122"/>
                <a:cs typeface="IBM Plex Mono" pitchFamily="34" charset="-120"/>
              </a:rPr>
              <a:t>Please add Organization, Person, LocalBusiness, Article (author), and FAQPage schema to my site. Use the same name, license number, and brokerage everywhere, with sameAs links to my </a:t>
            </a:r>
            <a:r>
              <a:rPr lang="en-US" sz="1500" dirty="0">
                <a:solidFill>
                  <a:srgbClr val="FFD54A"/>
                </a:solidFill>
                <a:latin typeface="IBM Plex Mono" pitchFamily="34" charset="0"/>
                <a:ea typeface="IBM Plex Mono" pitchFamily="34" charset="-122"/>
                <a:cs typeface="IBM Plex Mono" pitchFamily="34" charset="-120"/>
              </a:rPr>
              <a:t>[Google Business Profile, Zillow, LinkedIn]</a:t>
            </a:r>
            <a:r>
              <a:rPr lang="en-US" sz="1500" dirty="0">
                <a:solidFill>
                  <a:srgbClr val="E6EDF5"/>
                </a:solidFill>
                <a:latin typeface="IBM Plex Mono" pitchFamily="34" charset="0"/>
                <a:ea typeface="IBM Plex Mono" pitchFamily="34" charset="-122"/>
                <a:cs typeface="IBM Plex Mono" pitchFamily="34" charset="-120"/>
              </a:rPr>
              <a:t>. Then run Google's Rich Results Test and send me the results.</a:t>
            </a:r>
            <a:endParaRPr lang="en-US" sz="1500" dirty="0"/>
          </a:p>
        </p:txBody>
      </p:sp>
      <p:sp>
        <p:nvSpPr>
          <p:cNvPr id="10" name="Text 7"/>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Write it right</a:t>
            </a:r>
            <a:endParaRPr lang="en-US" sz="1200" dirty="0"/>
          </a:p>
        </p:txBody>
      </p:sp>
      <p:sp>
        <p:nvSpPr>
          <p:cNvPr id="11" name="Text 8"/>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17</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BEYOND YOUR WEBSITE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Show up somewhere other than your website</a:t>
            </a:r>
            <a:endParaRPr lang="en-US" sz="3200" dirty="0"/>
          </a:p>
        </p:txBody>
      </p:sp>
      <p:sp>
        <p:nvSpPr>
          <p:cNvPr id="4" name="Shape 2"/>
          <p:cNvSpPr/>
          <p:nvPr/>
        </p:nvSpPr>
        <p:spPr>
          <a:xfrm>
            <a:off x="812800" y="1803350"/>
            <a:ext cx="3420517"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3420517" cy="1943100"/>
          </a:xfrm>
          <a:custGeom>
            <a:avLst/>
            <a:gdLst/>
            <a:ahLst/>
            <a:cxnLst/>
            <a:rect l="l" t="t" r="r" b="b"/>
            <a:pathLst>
              <a:path w="3420517" h="194310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pic>
        <p:nvPicPr>
          <p:cNvPr id="6" name="Image 0" descr="Users">    </p:cNvPr>
          <p:cNvPicPr>
            <a:picLocks noChangeAspect="1"/>
          </p:cNvPicPr>
          <p:nvPr/>
        </p:nvPicPr>
        <p:blipFill>
          <a:blip r:embed="rId1"/>
          <a:srcRect l="0" r="0" t="0" b="0"/>
          <a:stretch/>
        </p:blipFill>
        <p:spPr>
          <a:xfrm>
            <a:off x="1016000" y="2044650"/>
            <a:ext cx="228600" cy="228600"/>
          </a:xfrm>
          <a:prstGeom prst="rect">
            <a:avLst/>
          </a:prstGeom>
        </p:spPr>
      </p:pic>
      <p:sp>
        <p:nvSpPr>
          <p:cNvPr id="7" name="Text 4"/>
          <p:cNvSpPr/>
          <p:nvPr/>
        </p:nvSpPr>
        <p:spPr>
          <a:xfrm>
            <a:off x="1346200" y="2019250"/>
            <a:ext cx="1150144"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LinkedIn</a:t>
            </a:r>
            <a:endParaRPr lang="en-US" sz="2000" dirty="0"/>
          </a:p>
        </p:txBody>
      </p:sp>
      <p:sp>
        <p:nvSpPr>
          <p:cNvPr id="8" name="Text 5"/>
          <p:cNvSpPr/>
          <p:nvPr/>
        </p:nvSpPr>
        <p:spPr>
          <a:xfrm>
            <a:off x="1016000" y="23748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AI engines love citing it. Update it; post articles.</a:t>
            </a:r>
            <a:endParaRPr lang="en-US" sz="1500" dirty="0"/>
          </a:p>
        </p:txBody>
      </p:sp>
      <p:sp>
        <p:nvSpPr>
          <p:cNvPr id="9" name="Shape 6"/>
          <p:cNvSpPr/>
          <p:nvPr/>
        </p:nvSpPr>
        <p:spPr>
          <a:xfrm>
            <a:off x="4385717" y="1803350"/>
            <a:ext cx="3420517"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10" name="Shape 7"/>
          <p:cNvSpPr/>
          <p:nvPr/>
        </p:nvSpPr>
        <p:spPr>
          <a:xfrm>
            <a:off x="4385717" y="1803350"/>
            <a:ext cx="3420517" cy="1943100"/>
          </a:xfrm>
          <a:custGeom>
            <a:avLst/>
            <a:gdLst/>
            <a:ahLst/>
            <a:cxnLst/>
            <a:rect l="l" t="t" r="r" b="b"/>
            <a:pathLst>
              <a:path w="3420517" h="194310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pic>
        <p:nvPicPr>
          <p:cNvPr id="11" name="Image 1" descr="Chat">    </p:cNvPr>
          <p:cNvPicPr>
            <a:picLocks noChangeAspect="1"/>
          </p:cNvPicPr>
          <p:nvPr/>
        </p:nvPicPr>
        <p:blipFill>
          <a:blip r:embed="rId2"/>
          <a:srcRect l="0" r="0" t="0" b="0"/>
          <a:stretch/>
        </p:blipFill>
        <p:spPr>
          <a:xfrm>
            <a:off x="4588917" y="2044650"/>
            <a:ext cx="228600" cy="228600"/>
          </a:xfrm>
          <a:prstGeom prst="rect">
            <a:avLst/>
          </a:prstGeom>
        </p:spPr>
      </p:pic>
      <p:sp>
        <p:nvSpPr>
          <p:cNvPr id="12" name="Text 8"/>
          <p:cNvSpPr/>
          <p:nvPr/>
        </p:nvSpPr>
        <p:spPr>
          <a:xfrm>
            <a:off x="4919117" y="2019250"/>
            <a:ext cx="2259130"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Reddit and Quora</a:t>
            </a:r>
            <a:endParaRPr lang="en-US" sz="2000" dirty="0"/>
          </a:p>
        </p:txBody>
      </p:sp>
      <p:sp>
        <p:nvSpPr>
          <p:cNvPr id="13" name="Text 9"/>
          <p:cNvSpPr/>
          <p:nvPr/>
        </p:nvSpPr>
        <p:spPr>
          <a:xfrm>
            <a:off x="4588917" y="23748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Answer local real estate threads. Help, don't pitch.</a:t>
            </a:r>
            <a:endParaRPr lang="en-US" sz="1500" dirty="0"/>
          </a:p>
        </p:txBody>
      </p:sp>
      <p:sp>
        <p:nvSpPr>
          <p:cNvPr id="14" name="Shape 10"/>
          <p:cNvSpPr/>
          <p:nvPr/>
        </p:nvSpPr>
        <p:spPr>
          <a:xfrm>
            <a:off x="7958634" y="1803350"/>
            <a:ext cx="3420566" cy="194310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15" name="Shape 11"/>
          <p:cNvSpPr/>
          <p:nvPr/>
        </p:nvSpPr>
        <p:spPr>
          <a:xfrm>
            <a:off x="7958634" y="1803350"/>
            <a:ext cx="3420566" cy="1943100"/>
          </a:xfrm>
          <a:custGeom>
            <a:avLst/>
            <a:gdLst/>
            <a:ahLst/>
            <a:cxnLst/>
            <a:rect l="l" t="t" r="r" b="b"/>
            <a:pathLst>
              <a:path w="3420566" h="1943100">
                <a:moveTo>
                  <a:pt x="0" y="127000"/>
                </a:moveTo>
                <a:lnTo>
                  <a:pt x="0" y="127000"/>
                </a:lnTo>
                <a:arcTo hR="127000" wR="127000" stAng="10800000" swAng="5400000"/>
                <a:lnTo>
                  <a:pt x="3293566" y="0"/>
                </a:lnTo>
                <a:arcTo hR="127000" wR="127000" stAng="16200000" swAng="5400000"/>
                <a:lnTo>
                  <a:pt x="3420566" y="127000"/>
                </a:lnTo>
                <a:arcTo hR="88900" wR="127000" stAng="0" swAng="-5400000"/>
                <a:lnTo>
                  <a:pt x="127000" y="38100"/>
                </a:lnTo>
                <a:arcTo hR="88900" wR="127000" stAng="16200000" swAng="-5400000"/>
                <a:close/>
              </a:path>
            </a:pathLst>
          </a:custGeom>
          <a:solidFill>
            <a:srgbClr val="0F8A6A"/>
          </a:solidFill>
          <a:ln/>
        </p:spPr>
      </p:sp>
      <p:pic>
        <p:nvPicPr>
          <p:cNvPr id="16" name="Image 2" descr="Play">    </p:cNvPr>
          <p:cNvPicPr>
            <a:picLocks noChangeAspect="1"/>
          </p:cNvPicPr>
          <p:nvPr/>
        </p:nvPicPr>
        <p:blipFill>
          <a:blip r:embed="rId3"/>
          <a:srcRect l="0" r="0" t="0" b="0"/>
          <a:stretch/>
        </p:blipFill>
        <p:spPr>
          <a:xfrm>
            <a:off x="8161834" y="2184350"/>
            <a:ext cx="228600" cy="228600"/>
          </a:xfrm>
          <a:prstGeom prst="rect">
            <a:avLst/>
          </a:prstGeom>
        </p:spPr>
      </p:pic>
      <p:sp>
        <p:nvSpPr>
          <p:cNvPr id="17" name="Text 12"/>
          <p:cNvSpPr/>
          <p:nvPr/>
        </p:nvSpPr>
        <p:spPr>
          <a:xfrm>
            <a:off x="8492034" y="2019250"/>
            <a:ext cx="2764485" cy="5842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Podcasts and YouTube</a:t>
            </a:r>
            <a:endParaRPr lang="en-US" sz="2000" dirty="0"/>
          </a:p>
        </p:txBody>
      </p:sp>
      <p:sp>
        <p:nvSpPr>
          <p:cNvPr id="18" name="Text 13"/>
          <p:cNvSpPr/>
          <p:nvPr/>
        </p:nvSpPr>
        <p:spPr>
          <a:xfrm>
            <a:off x="8161834" y="2654250"/>
            <a:ext cx="3104591" cy="282575"/>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Be a guest on a local show.</a:t>
            </a:r>
            <a:endParaRPr lang="en-US" sz="1500" dirty="0"/>
          </a:p>
        </p:txBody>
      </p:sp>
      <p:sp>
        <p:nvSpPr>
          <p:cNvPr id="19" name="Shape 14"/>
          <p:cNvSpPr/>
          <p:nvPr/>
        </p:nvSpPr>
        <p:spPr>
          <a:xfrm>
            <a:off x="812800" y="3898850"/>
            <a:ext cx="3420517"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20" name="Shape 15"/>
          <p:cNvSpPr/>
          <p:nvPr/>
        </p:nvSpPr>
        <p:spPr>
          <a:xfrm>
            <a:off x="812800" y="3898850"/>
            <a:ext cx="3420517" cy="1943150"/>
          </a:xfrm>
          <a:custGeom>
            <a:avLst/>
            <a:gdLst/>
            <a:ahLst/>
            <a:cxnLst/>
            <a:rect l="l" t="t" r="r" b="b"/>
            <a:pathLst>
              <a:path w="3420517" h="194315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pic>
        <p:nvPicPr>
          <p:cNvPr id="21" name="Image 3" descr="Book">    </p:cNvPr>
          <p:cNvPicPr>
            <a:picLocks noChangeAspect="1"/>
          </p:cNvPicPr>
          <p:nvPr/>
        </p:nvPicPr>
        <p:blipFill>
          <a:blip r:embed="rId4"/>
          <a:srcRect l="0" r="0" t="0" b="0"/>
          <a:stretch/>
        </p:blipFill>
        <p:spPr>
          <a:xfrm>
            <a:off x="1016000" y="4140150"/>
            <a:ext cx="228600" cy="228600"/>
          </a:xfrm>
          <a:prstGeom prst="rect">
            <a:avLst/>
          </a:prstGeom>
        </p:spPr>
      </p:pic>
      <p:sp>
        <p:nvSpPr>
          <p:cNvPr id="22" name="Text 16"/>
          <p:cNvSpPr/>
          <p:nvPr/>
        </p:nvSpPr>
        <p:spPr>
          <a:xfrm>
            <a:off x="1346200" y="4114750"/>
            <a:ext cx="1516459"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Local press</a:t>
            </a:r>
            <a:endParaRPr lang="en-US" sz="2000" dirty="0"/>
          </a:p>
        </p:txBody>
      </p:sp>
      <p:sp>
        <p:nvSpPr>
          <p:cNvPr id="23" name="Text 17"/>
          <p:cNvSpPr/>
          <p:nvPr/>
        </p:nvSpPr>
        <p:spPr>
          <a:xfrm>
            <a:off x="1016000" y="44703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Send a useful guide, with no ask in return.</a:t>
            </a:r>
            <a:endParaRPr lang="en-US" sz="1500" dirty="0"/>
          </a:p>
        </p:txBody>
      </p:sp>
      <p:sp>
        <p:nvSpPr>
          <p:cNvPr id="24" name="Shape 18"/>
          <p:cNvSpPr/>
          <p:nvPr/>
        </p:nvSpPr>
        <p:spPr>
          <a:xfrm>
            <a:off x="4385717" y="3898850"/>
            <a:ext cx="3420517"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25" name="Shape 19"/>
          <p:cNvSpPr/>
          <p:nvPr/>
        </p:nvSpPr>
        <p:spPr>
          <a:xfrm>
            <a:off x="4385717" y="3898850"/>
            <a:ext cx="3420517" cy="1943150"/>
          </a:xfrm>
          <a:custGeom>
            <a:avLst/>
            <a:gdLst/>
            <a:ahLst/>
            <a:cxnLst/>
            <a:rect l="l" t="t" r="r" b="b"/>
            <a:pathLst>
              <a:path w="3420517" h="1943150">
                <a:moveTo>
                  <a:pt x="0" y="127000"/>
                </a:moveTo>
                <a:lnTo>
                  <a:pt x="0" y="127000"/>
                </a:lnTo>
                <a:arcTo hR="127000" wR="127000" stAng="10800000" swAng="5400000"/>
                <a:lnTo>
                  <a:pt x="3293517" y="0"/>
                </a:lnTo>
                <a:arcTo hR="127000" wR="127000" stAng="16200000" swAng="5400000"/>
                <a:lnTo>
                  <a:pt x="3420517" y="127000"/>
                </a:lnTo>
                <a:arcTo hR="88900" wR="127000" stAng="0" swAng="-5400000"/>
                <a:lnTo>
                  <a:pt x="127000" y="38100"/>
                </a:lnTo>
                <a:arcTo hR="88900" wR="127000" stAng="16200000" swAng="-5400000"/>
                <a:close/>
              </a:path>
            </a:pathLst>
          </a:custGeom>
          <a:solidFill>
            <a:srgbClr val="0F8A6A"/>
          </a:solidFill>
          <a:ln/>
        </p:spPr>
      </p:sp>
      <p:pic>
        <p:nvPicPr>
          <p:cNvPr id="26" name="Image 4" descr="Globe">    </p:cNvPr>
          <p:cNvPicPr>
            <a:picLocks noChangeAspect="1"/>
          </p:cNvPicPr>
          <p:nvPr/>
        </p:nvPicPr>
        <p:blipFill>
          <a:blip r:embed="rId5"/>
          <a:srcRect l="0" r="0" t="0" b="0"/>
          <a:stretch/>
        </p:blipFill>
        <p:spPr>
          <a:xfrm>
            <a:off x="4588917" y="4140150"/>
            <a:ext cx="228600" cy="228600"/>
          </a:xfrm>
          <a:prstGeom prst="rect">
            <a:avLst/>
          </a:prstGeom>
        </p:spPr>
      </p:pic>
      <p:sp>
        <p:nvSpPr>
          <p:cNvPr id="27" name="Text 20"/>
          <p:cNvSpPr/>
          <p:nvPr/>
        </p:nvSpPr>
        <p:spPr>
          <a:xfrm>
            <a:off x="4919117" y="4114750"/>
            <a:ext cx="1720552"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Associations</a:t>
            </a:r>
            <a:endParaRPr lang="en-US" sz="2000" dirty="0"/>
          </a:p>
        </p:txBody>
      </p:sp>
      <p:sp>
        <p:nvSpPr>
          <p:cNvPr id="28" name="Text 21"/>
          <p:cNvSpPr/>
          <p:nvPr/>
        </p:nvSpPr>
        <p:spPr>
          <a:xfrm>
            <a:off x="4588917" y="4470350"/>
            <a:ext cx="3104540"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Realtor association, chamber, YPN. Identical NAP.</a:t>
            </a:r>
            <a:endParaRPr lang="en-US" sz="1500" dirty="0"/>
          </a:p>
        </p:txBody>
      </p:sp>
      <p:sp>
        <p:nvSpPr>
          <p:cNvPr id="29" name="Shape 22"/>
          <p:cNvSpPr/>
          <p:nvPr/>
        </p:nvSpPr>
        <p:spPr>
          <a:xfrm>
            <a:off x="7958634" y="3898850"/>
            <a:ext cx="3420566" cy="1943150"/>
          </a:xfrm>
          <a:prstGeom prst="roundRect">
            <a:avLst>
              <a:gd name="adj" fmla="val 6536"/>
            </a:avLst>
          </a:prstGeom>
          <a:solidFill>
            <a:srgbClr val="FCFDFE"/>
          </a:solidFill>
          <a:ln/>
          <a:effectLst>
            <a:outerShdw sx="100000" sy="100000" kx="0" ky="0" algn="bl" rotWithShape="0" blurRad="50800" dist="12700" dir="5400000">
              <a:srgbClr val="0B2545">
                <a:alpha val="8000"/>
              </a:srgbClr>
            </a:outerShdw>
          </a:effectLst>
        </p:spPr>
      </p:sp>
      <p:sp>
        <p:nvSpPr>
          <p:cNvPr id="30" name="Shape 23"/>
          <p:cNvSpPr/>
          <p:nvPr/>
        </p:nvSpPr>
        <p:spPr>
          <a:xfrm>
            <a:off x="7958634" y="3898850"/>
            <a:ext cx="3420566" cy="1943150"/>
          </a:xfrm>
          <a:custGeom>
            <a:avLst/>
            <a:gdLst/>
            <a:ahLst/>
            <a:cxnLst/>
            <a:rect l="l" t="t" r="r" b="b"/>
            <a:pathLst>
              <a:path w="3420566" h="1943150">
                <a:moveTo>
                  <a:pt x="0" y="127000"/>
                </a:moveTo>
                <a:lnTo>
                  <a:pt x="0" y="127000"/>
                </a:lnTo>
                <a:arcTo hR="127000" wR="127000" stAng="10800000" swAng="5400000"/>
                <a:lnTo>
                  <a:pt x="3293566" y="0"/>
                </a:lnTo>
                <a:arcTo hR="127000" wR="127000" stAng="16200000" swAng="5400000"/>
                <a:lnTo>
                  <a:pt x="3420566" y="127000"/>
                </a:lnTo>
                <a:arcTo hR="88900" wR="127000" stAng="0" swAng="-5400000"/>
                <a:lnTo>
                  <a:pt x="127000" y="38100"/>
                </a:lnTo>
                <a:arcTo hR="88900" wR="127000" stAng="16200000" swAng="-5400000"/>
                <a:close/>
              </a:path>
            </a:pathLst>
          </a:custGeom>
          <a:solidFill>
            <a:srgbClr val="0F8A6A"/>
          </a:solidFill>
          <a:ln/>
        </p:spPr>
      </p:sp>
      <p:pic>
        <p:nvPicPr>
          <p:cNvPr id="31" name="Image 5" descr="Star">    </p:cNvPr>
          <p:cNvPicPr>
            <a:picLocks noChangeAspect="1"/>
          </p:cNvPicPr>
          <p:nvPr/>
        </p:nvPicPr>
        <p:blipFill>
          <a:blip r:embed="rId6"/>
          <a:srcRect l="0" r="0" t="0" b="0"/>
          <a:stretch/>
        </p:blipFill>
        <p:spPr>
          <a:xfrm>
            <a:off x="8161834" y="4140150"/>
            <a:ext cx="228600" cy="228600"/>
          </a:xfrm>
          <a:prstGeom prst="rect">
            <a:avLst/>
          </a:prstGeom>
        </p:spPr>
      </p:pic>
      <p:sp>
        <p:nvSpPr>
          <p:cNvPr id="32" name="Text 24"/>
          <p:cNvSpPr/>
          <p:nvPr/>
        </p:nvSpPr>
        <p:spPr>
          <a:xfrm>
            <a:off x="8492034" y="4114750"/>
            <a:ext cx="1135906" cy="304800"/>
          </a:xfrm>
          <a:prstGeom prst="rect">
            <a:avLst/>
          </a:prstGeom>
          <a:noFill/>
          <a:ln/>
        </p:spPr>
        <p:txBody>
          <a:bodyPr wrap="square" lIns="0" tIns="0" rIns="0" bIns="0" rtlCol="0" anchor="t">
            <a:normAutofit/>
          </a:bodyPr>
          <a:lstStyle/>
          <a:p>
            <a:pPr algn="l" indent="0" marL="0">
              <a:lnSpc>
                <a:spcPts val="2200"/>
              </a:lnSpc>
              <a:buNone/>
            </a:pPr>
            <a:r>
              <a:rPr lang="en-US" sz="2000" b="1" dirty="0">
                <a:solidFill>
                  <a:srgbClr val="0B2545"/>
                </a:solidFill>
                <a:latin typeface="Archivo" pitchFamily="34" charset="0"/>
                <a:ea typeface="Archivo" pitchFamily="34" charset="-122"/>
                <a:cs typeface="Archivo" pitchFamily="34" charset="-120"/>
              </a:rPr>
              <a:t>Reviews</a:t>
            </a:r>
            <a:endParaRPr lang="en-US" sz="2000" dirty="0"/>
          </a:p>
        </p:txBody>
      </p:sp>
      <p:sp>
        <p:nvSpPr>
          <p:cNvPr id="33" name="Text 25"/>
          <p:cNvSpPr/>
          <p:nvPr/>
        </p:nvSpPr>
        <p:spPr>
          <a:xfrm>
            <a:off x="8161834" y="4470350"/>
            <a:ext cx="3104591" cy="539750"/>
          </a:xfrm>
          <a:prstGeom prst="rect">
            <a:avLst/>
          </a:prstGeom>
          <a:noFill/>
          <a:ln/>
        </p:spPr>
        <p:txBody>
          <a:bodyPr wrap="square" lIns="0" tIns="0" rIns="0" bIns="0" rtlCol="0" anchor="t">
            <a:normAutofit/>
          </a:bodyPr>
          <a:lstStyle/>
          <a:p>
            <a:pPr algn="l" indent="0" marL="0">
              <a:lnSpc>
                <a:spcPts val="2025"/>
              </a:lnSpc>
              <a:buNone/>
            </a:pPr>
            <a:r>
              <a:rPr lang="en-US" sz="1500" dirty="0">
                <a:solidFill>
                  <a:srgbClr val="3C4A5A"/>
                </a:solidFill>
                <a:latin typeface="IBM Plex Sans" pitchFamily="34" charset="0"/>
                <a:ea typeface="IBM Plex Sans" pitchFamily="34" charset="-122"/>
                <a:cs typeface="IBM Plex Sans" pitchFamily="34" charset="-120"/>
              </a:rPr>
              <a:t>Ask a specific question about their move.</a:t>
            </a:r>
            <a:endParaRPr lang="en-US" sz="1500" dirty="0"/>
          </a:p>
        </p:txBody>
      </p:sp>
      <p:sp>
        <p:nvSpPr>
          <p:cNvPr id="34" name="Text 26"/>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Beyond your website</a:t>
            </a:r>
            <a:endParaRPr lang="en-US" sz="1200" dirty="0"/>
          </a:p>
        </p:txBody>
      </p:sp>
      <p:sp>
        <p:nvSpPr>
          <p:cNvPr id="35" name="Text 27"/>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18</a:t>
            </a:r>
            <a:endParaRPr lang="en-US" sz="1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PROMPTS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Two prompts to build your content</a:t>
            </a:r>
            <a:endParaRPr lang="en-US" sz="3200" dirty="0"/>
          </a:p>
        </p:txBody>
      </p:sp>
      <p:sp>
        <p:nvSpPr>
          <p:cNvPr id="4" name="Shape 2"/>
          <p:cNvSpPr/>
          <p:nvPr/>
        </p:nvSpPr>
        <p:spPr>
          <a:xfrm>
            <a:off x="812800" y="1803350"/>
            <a:ext cx="5156200" cy="4038650"/>
          </a:xfrm>
          <a:prstGeom prst="roundRect">
            <a:avLst>
              <a:gd name="adj" fmla="val 3774"/>
            </a:avLst>
          </a:prstGeom>
          <a:solidFill>
            <a:srgbClr val="0B2545"/>
          </a:solidFill>
          <a:ln/>
        </p:spPr>
      </p:sp>
      <p:sp>
        <p:nvSpPr>
          <p:cNvPr id="5" name="Shape 3"/>
          <p:cNvSpPr/>
          <p:nvPr/>
        </p:nvSpPr>
        <p:spPr>
          <a:xfrm>
            <a:off x="1066800" y="2057350"/>
            <a:ext cx="304800" cy="304800"/>
          </a:xfrm>
          <a:prstGeom prst="roundRect">
            <a:avLst>
              <a:gd name="adj" fmla="val 50000"/>
            </a:avLst>
          </a:prstGeom>
          <a:solidFill>
            <a:srgbClr val="5FD3AE"/>
          </a:solidFill>
          <a:ln/>
        </p:spPr>
      </p:sp>
      <p:sp>
        <p:nvSpPr>
          <p:cNvPr id="6" name="Text 4"/>
          <p:cNvSpPr/>
          <p:nvPr/>
        </p:nvSpPr>
        <p:spPr>
          <a:xfrm>
            <a:off x="1171525" y="2133550"/>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1</a:t>
            </a:r>
            <a:endParaRPr lang="en-US" sz="1200" dirty="0"/>
          </a:p>
        </p:txBody>
      </p:sp>
      <p:sp>
        <p:nvSpPr>
          <p:cNvPr id="7" name="Text 5"/>
          <p:cNvSpPr/>
          <p:nvPr/>
        </p:nvSpPr>
        <p:spPr>
          <a:xfrm>
            <a:off x="1473200" y="2063700"/>
            <a:ext cx="4369054"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30 hyper-local questions</a:t>
            </a:r>
            <a:endParaRPr lang="en-US" sz="2000" dirty="0"/>
          </a:p>
        </p:txBody>
      </p:sp>
      <p:sp>
        <p:nvSpPr>
          <p:cNvPr id="8" name="Text 6"/>
          <p:cNvSpPr/>
          <p:nvPr/>
        </p:nvSpPr>
        <p:spPr>
          <a:xfrm>
            <a:off x="1066800" y="2451050"/>
            <a:ext cx="4787646"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A9BACB"/>
                </a:solidFill>
                <a:latin typeface="IBM Plex Sans" pitchFamily="34" charset="0"/>
                <a:ea typeface="IBM Plex Sans" pitchFamily="34" charset="-122"/>
                <a:cs typeface="IBM Plex Sans" pitchFamily="34" charset="-120"/>
              </a:rPr>
              <a:t>Use it for: about 90 days of content ideas</a:t>
            </a:r>
            <a:endParaRPr lang="en-US" sz="1200" dirty="0"/>
          </a:p>
        </p:txBody>
      </p:sp>
      <p:sp>
        <p:nvSpPr>
          <p:cNvPr id="9" name="Text 7"/>
          <p:cNvSpPr/>
          <p:nvPr/>
        </p:nvSpPr>
        <p:spPr>
          <a:xfrm>
            <a:off x="1066800" y="2745680"/>
            <a:ext cx="4787646" cy="2235200"/>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E6EDF5"/>
                </a:solidFill>
                <a:latin typeface="IBM Plex Mono" pitchFamily="34" charset="0"/>
                <a:ea typeface="IBM Plex Mono" pitchFamily="34" charset="-122"/>
                <a:cs typeface="IBM Plex Mono" pitchFamily="34" charset="-120"/>
              </a:rPr>
              <a:t>I'm a real estate agent in </a:t>
            </a:r>
            <a:r>
              <a:rPr lang="en-US" sz="1500" dirty="0">
                <a:solidFill>
                  <a:srgbClr val="FFD54A"/>
                </a:solidFill>
                <a:latin typeface="IBM Plex Mono" pitchFamily="34" charset="0"/>
                <a:ea typeface="IBM Plex Mono" pitchFamily="34" charset="-122"/>
                <a:cs typeface="IBM Plex Mono" pitchFamily="34" charset="-120"/>
              </a:rPr>
              <a:t>[City, State]</a:t>
            </a:r>
            <a:r>
              <a:rPr lang="en-US" sz="1500" dirty="0">
                <a:solidFill>
                  <a:srgbClr val="E6EDF5"/>
                </a:solidFill>
                <a:latin typeface="IBM Plex Mono" pitchFamily="34" charset="0"/>
                <a:ea typeface="IBM Plex Mono" pitchFamily="34" charset="-122"/>
                <a:cs typeface="IBM Plex Mono" pitchFamily="34" charset="-120"/>
              </a:rPr>
              <a:t> working with </a:t>
            </a:r>
            <a:r>
              <a:rPr lang="en-US" sz="1500" dirty="0">
                <a:solidFill>
                  <a:srgbClr val="FFD54A"/>
                </a:solidFill>
                <a:latin typeface="IBM Plex Mono" pitchFamily="34" charset="0"/>
                <a:ea typeface="IBM Plex Mono" pitchFamily="34" charset="-122"/>
                <a:cs typeface="IBM Plex Mono" pitchFamily="34" charset="-120"/>
              </a:rPr>
              <a:t>[first-time buyers]</a:t>
            </a:r>
            <a:r>
              <a:rPr lang="en-US" sz="1500" dirty="0">
                <a:solidFill>
                  <a:srgbClr val="E6EDF5"/>
                </a:solidFill>
                <a:latin typeface="IBM Plex Mono" pitchFamily="34" charset="0"/>
                <a:ea typeface="IBM Plex Mono" pitchFamily="34" charset="-122"/>
                <a:cs typeface="IBM Plex Mono" pitchFamily="34" charset="-120"/>
              </a:rPr>
              <a:t>. Give me 30 hyper-local questions they'd ask AI before buying here, in six categories: affordability, neighborhoods, process, timeline, costs, local market. Rank by buying intent. Output a table.</a:t>
            </a:r>
            <a:endParaRPr lang="en-US" sz="1500" dirty="0"/>
          </a:p>
        </p:txBody>
      </p:sp>
      <p:sp>
        <p:nvSpPr>
          <p:cNvPr id="10" name="Shape 8"/>
          <p:cNvSpPr/>
          <p:nvPr/>
        </p:nvSpPr>
        <p:spPr>
          <a:xfrm>
            <a:off x="6223000" y="1803350"/>
            <a:ext cx="5156200" cy="4038650"/>
          </a:xfrm>
          <a:prstGeom prst="roundRect">
            <a:avLst>
              <a:gd name="adj" fmla="val 3774"/>
            </a:avLst>
          </a:prstGeom>
          <a:solidFill>
            <a:srgbClr val="0B2545"/>
          </a:solidFill>
          <a:ln/>
        </p:spPr>
      </p:sp>
      <p:sp>
        <p:nvSpPr>
          <p:cNvPr id="11" name="Shape 9"/>
          <p:cNvSpPr/>
          <p:nvPr/>
        </p:nvSpPr>
        <p:spPr>
          <a:xfrm>
            <a:off x="6477000" y="2057350"/>
            <a:ext cx="304800" cy="304800"/>
          </a:xfrm>
          <a:prstGeom prst="roundRect">
            <a:avLst>
              <a:gd name="adj" fmla="val 50000"/>
            </a:avLst>
          </a:prstGeom>
          <a:solidFill>
            <a:srgbClr val="5FD3AE"/>
          </a:solidFill>
          <a:ln/>
        </p:spPr>
      </p:sp>
      <p:sp>
        <p:nvSpPr>
          <p:cNvPr id="12" name="Text 10"/>
          <p:cNvSpPr/>
          <p:nvPr/>
        </p:nvSpPr>
        <p:spPr>
          <a:xfrm>
            <a:off x="6581725" y="2133550"/>
            <a:ext cx="146149"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2</a:t>
            </a:r>
            <a:endParaRPr lang="en-US" sz="1200" dirty="0"/>
          </a:p>
        </p:txBody>
      </p:sp>
      <p:sp>
        <p:nvSpPr>
          <p:cNvPr id="13" name="Text 11"/>
          <p:cNvSpPr/>
          <p:nvPr/>
        </p:nvSpPr>
        <p:spPr>
          <a:xfrm>
            <a:off x="6883400" y="2063700"/>
            <a:ext cx="4369054"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F5F6F8"/>
                </a:solidFill>
                <a:latin typeface="Archivo" pitchFamily="34" charset="0"/>
                <a:ea typeface="Archivo" pitchFamily="34" charset="-122"/>
                <a:cs typeface="Archivo" pitchFamily="34" charset="-120"/>
              </a:rPr>
              <a:t>The AEO editor</a:t>
            </a:r>
            <a:endParaRPr lang="en-US" sz="2000" dirty="0"/>
          </a:p>
        </p:txBody>
      </p:sp>
      <p:sp>
        <p:nvSpPr>
          <p:cNvPr id="14" name="Text 12"/>
          <p:cNvSpPr/>
          <p:nvPr/>
        </p:nvSpPr>
        <p:spPr>
          <a:xfrm>
            <a:off x="6477000" y="2451050"/>
            <a:ext cx="4787646" cy="231130"/>
          </a:xfrm>
          <a:prstGeom prst="rect">
            <a:avLst/>
          </a:prstGeom>
          <a:noFill/>
          <a:ln/>
        </p:spPr>
        <p:txBody>
          <a:bodyPr wrap="square" lIns="0" tIns="0" rIns="0" bIns="0" rtlCol="0" anchor="t">
            <a:normAutofit/>
          </a:bodyPr>
          <a:lstStyle/>
          <a:p>
            <a:pPr algn="l" indent="0" marL="0">
              <a:lnSpc>
                <a:spcPts val="1620"/>
              </a:lnSpc>
              <a:buNone/>
            </a:pPr>
            <a:r>
              <a:rPr lang="en-US" sz="1200" dirty="0">
                <a:solidFill>
                  <a:srgbClr val="A9BACB"/>
                </a:solidFill>
                <a:latin typeface="IBM Plex Sans" pitchFamily="34" charset="0"/>
                <a:ea typeface="IBM Plex Sans" pitchFamily="34" charset="-122"/>
                <a:cs typeface="IBM Plex Sans" pitchFamily="34" charset="-120"/>
              </a:rPr>
              <a:t>Use it for: rewriting a page you already have</a:t>
            </a:r>
            <a:endParaRPr lang="en-US" sz="1200" dirty="0"/>
          </a:p>
        </p:txBody>
      </p:sp>
      <p:sp>
        <p:nvSpPr>
          <p:cNvPr id="15" name="Text 13"/>
          <p:cNvSpPr/>
          <p:nvPr/>
        </p:nvSpPr>
        <p:spPr>
          <a:xfrm>
            <a:off x="6477000" y="2745680"/>
            <a:ext cx="4787646" cy="1958975"/>
          </a:xfrm>
          <a:prstGeom prst="rect">
            <a:avLst/>
          </a:prstGeom>
          <a:noFill/>
          <a:ln/>
        </p:spPr>
        <p:txBody>
          <a:bodyPr wrap="square" lIns="0" tIns="0" rIns="0" bIns="0" rtlCol="0" anchor="t">
            <a:normAutofit/>
          </a:bodyPr>
          <a:lstStyle/>
          <a:p>
            <a:pPr algn="l" indent="0" marL="0">
              <a:lnSpc>
                <a:spcPts val="2175"/>
              </a:lnSpc>
              <a:buNone/>
            </a:pPr>
            <a:r>
              <a:rPr lang="en-US" sz="1500" dirty="0">
                <a:solidFill>
                  <a:srgbClr val="E6EDF5"/>
                </a:solidFill>
                <a:latin typeface="IBM Plex Mono" pitchFamily="34" charset="0"/>
                <a:ea typeface="IBM Plex Mono" pitchFamily="34" charset="-122"/>
                <a:cs typeface="IBM Plex Mono" pitchFamily="34" charset="-120"/>
              </a:rPr>
              <a:t>You're an AEO editor. Rewrite this page for answer engines: direct answer in the first sentence, question headings, 50–150-word answers, specifics up front (city, ZIP, price, year), primary sources, and a short FAQ. Keep my voice; add no new facts. Page: </a:t>
            </a:r>
            <a:r>
              <a:rPr lang="en-US" sz="1500" dirty="0">
                <a:solidFill>
                  <a:srgbClr val="FFD54A"/>
                </a:solidFill>
                <a:latin typeface="IBM Plex Mono" pitchFamily="34" charset="0"/>
                <a:ea typeface="IBM Plex Mono" pitchFamily="34" charset="-122"/>
                <a:cs typeface="IBM Plex Mono" pitchFamily="34" charset="-120"/>
              </a:rPr>
              <a:t>[paste]</a:t>
            </a:r>
            <a:endParaRPr lang="en-US" sz="1500" dirty="0"/>
          </a:p>
        </p:txBody>
      </p:sp>
      <p:sp>
        <p:nvSpPr>
          <p:cNvPr id="16" name="Text 14"/>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Prompts</a:t>
            </a:r>
            <a:endParaRPr lang="en-US" sz="1200" dirty="0"/>
          </a:p>
        </p:txBody>
      </p:sp>
      <p:sp>
        <p:nvSpPr>
          <p:cNvPr id="17" name="Text 15"/>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19</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HELPER PROMPTS · FROM PARTS 1 AND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Use AI to reverse-engineer AI</a:t>
            </a:r>
            <a:endParaRPr lang="en-US" sz="3200" dirty="0"/>
          </a:p>
        </p:txBody>
      </p:sp>
      <p:sp>
        <p:nvSpPr>
          <p:cNvPr id="4" name="Shape 2"/>
          <p:cNvSpPr/>
          <p:nvPr/>
        </p:nvSpPr>
        <p:spPr>
          <a:xfrm>
            <a:off x="812800" y="1803350"/>
            <a:ext cx="5207000" cy="1943100"/>
          </a:xfrm>
          <a:prstGeom prst="roundRect">
            <a:avLst>
              <a:gd name="adj" fmla="val 7843"/>
            </a:avLst>
          </a:prstGeom>
          <a:solidFill>
            <a:srgbClr val="0B2545"/>
          </a:solidFill>
          <a:ln/>
        </p:spPr>
      </p:sp>
      <p:sp>
        <p:nvSpPr>
          <p:cNvPr id="5" name="Shape 3"/>
          <p:cNvSpPr/>
          <p:nvPr/>
        </p:nvSpPr>
        <p:spPr>
          <a:xfrm>
            <a:off x="1066800" y="2031950"/>
            <a:ext cx="304800" cy="304800"/>
          </a:xfrm>
          <a:prstGeom prst="roundRect">
            <a:avLst>
              <a:gd name="adj" fmla="val 50000"/>
            </a:avLst>
          </a:prstGeom>
          <a:solidFill>
            <a:srgbClr val="5FD3AE"/>
          </a:solidFill>
          <a:ln/>
        </p:spPr>
      </p:sp>
      <p:sp>
        <p:nvSpPr>
          <p:cNvPr id="6" name="Text 4"/>
          <p:cNvSpPr/>
          <p:nvPr/>
        </p:nvSpPr>
        <p:spPr>
          <a:xfrm>
            <a:off x="1162298" y="2108150"/>
            <a:ext cx="164604"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A</a:t>
            </a:r>
            <a:endParaRPr lang="en-US" sz="1200" dirty="0"/>
          </a:p>
        </p:txBody>
      </p:sp>
      <p:sp>
        <p:nvSpPr>
          <p:cNvPr id="7" name="Text 5"/>
          <p:cNvSpPr/>
          <p:nvPr/>
        </p:nvSpPr>
        <p:spPr>
          <a:xfrm>
            <a:off x="1473200" y="2070050"/>
            <a:ext cx="36951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6F8"/>
                </a:solidFill>
                <a:latin typeface="Archivo" pitchFamily="34" charset="0"/>
                <a:ea typeface="Archivo" pitchFamily="34" charset="-122"/>
                <a:cs typeface="Archivo" pitchFamily="34" charset="-120"/>
              </a:rPr>
              <a:t>What do you know about me?</a:t>
            </a:r>
            <a:endParaRPr lang="en-US" sz="1500" dirty="0"/>
          </a:p>
        </p:txBody>
      </p:sp>
      <p:sp>
        <p:nvSpPr>
          <p:cNvPr id="8" name="Shape 6"/>
          <p:cNvSpPr/>
          <p:nvPr/>
        </p:nvSpPr>
        <p:spPr>
          <a:xfrm>
            <a:off x="5162302" y="2052290"/>
            <a:ext cx="603498" cy="264120"/>
          </a:xfrm>
          <a:prstGeom prst="roundRect">
            <a:avLst>
              <a:gd name="adj" fmla="val 50000"/>
            </a:avLst>
          </a:prstGeom>
          <a:solidFill>
            <a:srgbClr val="5FD3AE"/>
          </a:solidFill>
          <a:ln/>
        </p:spPr>
      </p:sp>
      <p:sp>
        <p:nvSpPr>
          <p:cNvPr id="9" name="Text 7"/>
          <p:cNvSpPr/>
          <p:nvPr/>
        </p:nvSpPr>
        <p:spPr>
          <a:xfrm>
            <a:off x="5251202" y="2077690"/>
            <a:ext cx="47649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2545"/>
                </a:solidFill>
                <a:latin typeface="IBM Plex Sans" pitchFamily="34" charset="0"/>
                <a:ea typeface="IBM Plex Sans" pitchFamily="34" charset="-122"/>
                <a:cs typeface="IBM Plex Sans" pitchFamily="34" charset="-120"/>
              </a:rPr>
              <a:t>Part 2</a:t>
            </a:r>
            <a:endParaRPr lang="en-US" sz="1200" dirty="0"/>
          </a:p>
        </p:txBody>
      </p:sp>
      <p:sp>
        <p:nvSpPr>
          <p:cNvPr id="10" name="Text 8"/>
          <p:cNvSpPr/>
          <p:nvPr/>
        </p:nvSpPr>
        <p:spPr>
          <a:xfrm>
            <a:off x="1066800" y="2438350"/>
            <a:ext cx="4839970"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Mono" pitchFamily="34" charset="0"/>
                <a:ea typeface="IBM Plex Mono" pitchFamily="34" charset="-122"/>
                <a:cs typeface="IBM Plex Mono" pitchFamily="34" charset="-120"/>
              </a:rPr>
              <a:t>What do you know about </a:t>
            </a:r>
            <a:r>
              <a:rPr lang="en-US" sz="1500" dirty="0">
                <a:solidFill>
                  <a:srgbClr val="FFD54A"/>
                </a:solidFill>
                <a:latin typeface="IBM Plex Mono" pitchFamily="34" charset="0"/>
                <a:ea typeface="IBM Plex Mono" pitchFamily="34" charset="-122"/>
                <a:cs typeface="IBM Plex Mono" pitchFamily="34" charset="-120"/>
              </a:rPr>
              <a:t>[Your Name]</a:t>
            </a:r>
            <a:r>
              <a:rPr lang="en-US" sz="1500" dirty="0">
                <a:solidFill>
                  <a:srgbClr val="E6EDF5"/>
                </a:solidFill>
                <a:latin typeface="IBM Plex Mono" pitchFamily="34" charset="0"/>
                <a:ea typeface="IBM Plex Mono" pitchFamily="34" charset="-122"/>
                <a:cs typeface="IBM Plex Mono" pitchFamily="34" charset="-120"/>
              </a:rPr>
              <a:t>, a real estate agent in </a:t>
            </a:r>
            <a:r>
              <a:rPr lang="en-US" sz="1500" dirty="0">
                <a:solidFill>
                  <a:srgbClr val="FFD54A"/>
                </a:solidFill>
                <a:latin typeface="IBM Plex Mono" pitchFamily="34" charset="0"/>
                <a:ea typeface="IBM Plex Mono" pitchFamily="34" charset="-122"/>
                <a:cs typeface="IBM Plex Mono" pitchFamily="34" charset="-120"/>
              </a:rPr>
              <a:t>[City]</a:t>
            </a:r>
            <a:r>
              <a:rPr lang="en-US" sz="1500" dirty="0">
                <a:solidFill>
                  <a:srgbClr val="E6EDF5"/>
                </a:solidFill>
                <a:latin typeface="IBM Plex Mono" pitchFamily="34" charset="0"/>
                <a:ea typeface="IBM Plex Mono" pitchFamily="34" charset="-122"/>
                <a:cs typeface="IBM Plex Mono" pitchFamily="34" charset="-120"/>
              </a:rPr>
              <a:t>? What would you tell a buyer who asked about me, and which sources would you use?</a:t>
            </a:r>
            <a:endParaRPr lang="en-US" sz="1500" dirty="0"/>
          </a:p>
        </p:txBody>
      </p:sp>
      <p:sp>
        <p:nvSpPr>
          <p:cNvPr id="11" name="Shape 9"/>
          <p:cNvSpPr/>
          <p:nvPr/>
        </p:nvSpPr>
        <p:spPr>
          <a:xfrm>
            <a:off x="6172200" y="1803350"/>
            <a:ext cx="5207000" cy="1943100"/>
          </a:xfrm>
          <a:prstGeom prst="roundRect">
            <a:avLst>
              <a:gd name="adj" fmla="val 7843"/>
            </a:avLst>
          </a:prstGeom>
          <a:solidFill>
            <a:srgbClr val="0B2545"/>
          </a:solidFill>
          <a:ln/>
        </p:spPr>
      </p:sp>
      <p:sp>
        <p:nvSpPr>
          <p:cNvPr id="12" name="Shape 10"/>
          <p:cNvSpPr/>
          <p:nvPr/>
        </p:nvSpPr>
        <p:spPr>
          <a:xfrm>
            <a:off x="6426200" y="2031950"/>
            <a:ext cx="304800" cy="304800"/>
          </a:xfrm>
          <a:prstGeom prst="roundRect">
            <a:avLst>
              <a:gd name="adj" fmla="val 50000"/>
            </a:avLst>
          </a:prstGeom>
          <a:solidFill>
            <a:srgbClr val="5FD3AE"/>
          </a:solidFill>
          <a:ln/>
        </p:spPr>
      </p:sp>
      <p:sp>
        <p:nvSpPr>
          <p:cNvPr id="13" name="Text 11"/>
          <p:cNvSpPr/>
          <p:nvPr/>
        </p:nvSpPr>
        <p:spPr>
          <a:xfrm>
            <a:off x="6521797" y="2108150"/>
            <a:ext cx="164405"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B</a:t>
            </a:r>
            <a:endParaRPr lang="en-US" sz="1200" dirty="0"/>
          </a:p>
        </p:txBody>
      </p:sp>
      <p:sp>
        <p:nvSpPr>
          <p:cNvPr id="14" name="Text 12"/>
          <p:cNvSpPr/>
          <p:nvPr/>
        </p:nvSpPr>
        <p:spPr>
          <a:xfrm>
            <a:off x="6832600" y="2070050"/>
            <a:ext cx="36951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6F8"/>
                </a:solidFill>
                <a:latin typeface="Archivo" pitchFamily="34" charset="0"/>
                <a:ea typeface="Archivo" pitchFamily="34" charset="-122"/>
                <a:cs typeface="Archivo" pitchFamily="34" charset="-120"/>
              </a:rPr>
              <a:t>Walk me through it</a:t>
            </a:r>
            <a:endParaRPr lang="en-US" sz="1500" dirty="0"/>
          </a:p>
        </p:txBody>
      </p:sp>
      <p:sp>
        <p:nvSpPr>
          <p:cNvPr id="15" name="Shape 13"/>
          <p:cNvSpPr/>
          <p:nvPr/>
        </p:nvSpPr>
        <p:spPr>
          <a:xfrm>
            <a:off x="10521702" y="2052290"/>
            <a:ext cx="603498" cy="264120"/>
          </a:xfrm>
          <a:prstGeom prst="roundRect">
            <a:avLst>
              <a:gd name="adj" fmla="val 50000"/>
            </a:avLst>
          </a:prstGeom>
          <a:solidFill>
            <a:srgbClr val="5FD3AE"/>
          </a:solidFill>
          <a:ln/>
        </p:spPr>
      </p:sp>
      <p:sp>
        <p:nvSpPr>
          <p:cNvPr id="16" name="Text 14"/>
          <p:cNvSpPr/>
          <p:nvPr/>
        </p:nvSpPr>
        <p:spPr>
          <a:xfrm>
            <a:off x="10610602" y="2077690"/>
            <a:ext cx="47649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2545"/>
                </a:solidFill>
                <a:latin typeface="IBM Plex Sans" pitchFamily="34" charset="0"/>
                <a:ea typeface="IBM Plex Sans" pitchFamily="34" charset="-122"/>
                <a:cs typeface="IBM Plex Sans" pitchFamily="34" charset="-120"/>
              </a:rPr>
              <a:t>Part 1</a:t>
            </a:r>
            <a:endParaRPr lang="en-US" sz="1200" dirty="0"/>
          </a:p>
        </p:txBody>
      </p:sp>
      <p:sp>
        <p:nvSpPr>
          <p:cNvPr id="17" name="Text 15"/>
          <p:cNvSpPr/>
          <p:nvPr/>
        </p:nvSpPr>
        <p:spPr>
          <a:xfrm>
            <a:off x="6426200" y="2438350"/>
            <a:ext cx="4839970"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Mono" pitchFamily="34" charset="0"/>
                <a:ea typeface="IBM Plex Mono" pitchFamily="34" charset="-122"/>
                <a:cs typeface="IBM Plex Mono" pitchFamily="34" charset="-120"/>
              </a:rPr>
              <a:t>I was told to do this for AEO: </a:t>
            </a:r>
            <a:r>
              <a:rPr lang="en-US" sz="1500" dirty="0">
                <a:solidFill>
                  <a:srgbClr val="FFD54A"/>
                </a:solidFill>
                <a:latin typeface="IBM Plex Mono" pitchFamily="34" charset="0"/>
                <a:ea typeface="IBM Plex Mono" pitchFamily="34" charset="-122"/>
                <a:cs typeface="IBM Plex Mono" pitchFamily="34" charset="-120"/>
              </a:rPr>
              <a:t>[paste the step]</a:t>
            </a:r>
            <a:r>
              <a:rPr lang="en-US" sz="1500" dirty="0">
                <a:solidFill>
                  <a:srgbClr val="E6EDF5"/>
                </a:solidFill>
                <a:latin typeface="IBM Plex Mono" pitchFamily="34" charset="0"/>
                <a:ea typeface="IBM Plex Mono" pitchFamily="34" charset="-122"/>
                <a:cs typeface="IBM Plex Mono" pitchFamily="34" charset="-120"/>
              </a:rPr>
              <a:t>. I don't know how. Explain it simply, then give me step-by-step instructions.</a:t>
            </a:r>
            <a:endParaRPr lang="en-US" sz="1500" dirty="0"/>
          </a:p>
        </p:txBody>
      </p:sp>
      <p:sp>
        <p:nvSpPr>
          <p:cNvPr id="18" name="Shape 16"/>
          <p:cNvSpPr/>
          <p:nvPr/>
        </p:nvSpPr>
        <p:spPr>
          <a:xfrm>
            <a:off x="812800" y="3898850"/>
            <a:ext cx="5207000" cy="1943150"/>
          </a:xfrm>
          <a:prstGeom prst="roundRect">
            <a:avLst>
              <a:gd name="adj" fmla="val 7843"/>
            </a:avLst>
          </a:prstGeom>
          <a:solidFill>
            <a:srgbClr val="0B2545"/>
          </a:solidFill>
          <a:ln/>
        </p:spPr>
      </p:sp>
      <p:sp>
        <p:nvSpPr>
          <p:cNvPr id="19" name="Shape 17"/>
          <p:cNvSpPr/>
          <p:nvPr/>
        </p:nvSpPr>
        <p:spPr>
          <a:xfrm>
            <a:off x="1066800" y="4127450"/>
            <a:ext cx="304800" cy="304800"/>
          </a:xfrm>
          <a:prstGeom prst="roundRect">
            <a:avLst>
              <a:gd name="adj" fmla="val 50000"/>
            </a:avLst>
          </a:prstGeom>
          <a:solidFill>
            <a:srgbClr val="5FD3AE"/>
          </a:solidFill>
          <a:ln/>
        </p:spPr>
      </p:sp>
      <p:sp>
        <p:nvSpPr>
          <p:cNvPr id="20" name="Text 18"/>
          <p:cNvSpPr/>
          <p:nvPr/>
        </p:nvSpPr>
        <p:spPr>
          <a:xfrm>
            <a:off x="1161852" y="4203650"/>
            <a:ext cx="165447"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C</a:t>
            </a:r>
            <a:endParaRPr lang="en-US" sz="1200" dirty="0"/>
          </a:p>
        </p:txBody>
      </p:sp>
      <p:sp>
        <p:nvSpPr>
          <p:cNvPr id="21" name="Text 19"/>
          <p:cNvSpPr/>
          <p:nvPr/>
        </p:nvSpPr>
        <p:spPr>
          <a:xfrm>
            <a:off x="1473200" y="4165550"/>
            <a:ext cx="3695127"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6F8"/>
                </a:solidFill>
                <a:latin typeface="Archivo" pitchFamily="34" charset="0"/>
                <a:ea typeface="Archivo" pitchFamily="34" charset="-122"/>
                <a:cs typeface="Archivo" pitchFamily="34" charset="-120"/>
              </a:rPr>
              <a:t>LinkedIn tune-up</a:t>
            </a:r>
            <a:endParaRPr lang="en-US" sz="1500" dirty="0"/>
          </a:p>
        </p:txBody>
      </p:sp>
      <p:sp>
        <p:nvSpPr>
          <p:cNvPr id="22" name="Shape 20"/>
          <p:cNvSpPr/>
          <p:nvPr/>
        </p:nvSpPr>
        <p:spPr>
          <a:xfrm>
            <a:off x="5162302" y="4147790"/>
            <a:ext cx="603498" cy="264120"/>
          </a:xfrm>
          <a:prstGeom prst="roundRect">
            <a:avLst>
              <a:gd name="adj" fmla="val 50000"/>
            </a:avLst>
          </a:prstGeom>
          <a:solidFill>
            <a:srgbClr val="5FD3AE"/>
          </a:solidFill>
          <a:ln/>
        </p:spPr>
      </p:sp>
      <p:sp>
        <p:nvSpPr>
          <p:cNvPr id="23" name="Text 21"/>
          <p:cNvSpPr/>
          <p:nvPr/>
        </p:nvSpPr>
        <p:spPr>
          <a:xfrm>
            <a:off x="5251202" y="4173190"/>
            <a:ext cx="476498"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2545"/>
                </a:solidFill>
                <a:latin typeface="IBM Plex Sans" pitchFamily="34" charset="0"/>
                <a:ea typeface="IBM Plex Sans" pitchFamily="34" charset="-122"/>
                <a:cs typeface="IBM Plex Sans" pitchFamily="34" charset="-120"/>
              </a:rPr>
              <a:t>Part 2</a:t>
            </a:r>
            <a:endParaRPr lang="en-US" sz="1200" dirty="0"/>
          </a:p>
        </p:txBody>
      </p:sp>
      <p:sp>
        <p:nvSpPr>
          <p:cNvPr id="24" name="Text 22"/>
          <p:cNvSpPr/>
          <p:nvPr/>
        </p:nvSpPr>
        <p:spPr>
          <a:xfrm>
            <a:off x="1066800" y="4533850"/>
            <a:ext cx="4839970"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Mono" pitchFamily="34" charset="0"/>
                <a:ea typeface="IBM Plex Mono" pitchFamily="34" charset="-122"/>
                <a:cs typeface="IBM Plex Mono" pitchFamily="34" charset="-120"/>
              </a:rPr>
              <a:t>Here's my LinkedIn profile: </a:t>
            </a:r>
            <a:r>
              <a:rPr lang="en-US" sz="1500" dirty="0">
                <a:solidFill>
                  <a:srgbClr val="FFD54A"/>
                </a:solidFill>
                <a:latin typeface="IBM Plex Mono" pitchFamily="34" charset="0"/>
                <a:ea typeface="IBM Plex Mono" pitchFamily="34" charset="-122"/>
                <a:cs typeface="IBM Plex Mono" pitchFamily="34" charset="-120"/>
              </a:rPr>
              <a:t>[paste it]</a:t>
            </a:r>
            <a:r>
              <a:rPr lang="en-US" sz="1500" dirty="0">
                <a:solidFill>
                  <a:srgbClr val="E6EDF5"/>
                </a:solidFill>
                <a:latin typeface="IBM Plex Mono" pitchFamily="34" charset="0"/>
                <a:ea typeface="IBM Plex Mono" pitchFamily="34" charset="-122"/>
                <a:cs typeface="IBM Plex Mono" pitchFamily="34" charset="-120"/>
              </a:rPr>
              <a:t>. What would you change to maximize it for AEO? Write a new headline and About section.</a:t>
            </a:r>
            <a:endParaRPr lang="en-US" sz="1500" dirty="0"/>
          </a:p>
        </p:txBody>
      </p:sp>
      <p:sp>
        <p:nvSpPr>
          <p:cNvPr id="25" name="Shape 23"/>
          <p:cNvSpPr/>
          <p:nvPr/>
        </p:nvSpPr>
        <p:spPr>
          <a:xfrm>
            <a:off x="6172200" y="3898850"/>
            <a:ext cx="5207000" cy="1943150"/>
          </a:xfrm>
          <a:prstGeom prst="roundRect">
            <a:avLst>
              <a:gd name="adj" fmla="val 7843"/>
            </a:avLst>
          </a:prstGeom>
          <a:solidFill>
            <a:srgbClr val="0B2545"/>
          </a:solidFill>
          <a:ln/>
        </p:spPr>
      </p:sp>
      <p:sp>
        <p:nvSpPr>
          <p:cNvPr id="26" name="Shape 24"/>
          <p:cNvSpPr/>
          <p:nvPr/>
        </p:nvSpPr>
        <p:spPr>
          <a:xfrm>
            <a:off x="6426200" y="4127450"/>
            <a:ext cx="304800" cy="304800"/>
          </a:xfrm>
          <a:prstGeom prst="roundRect">
            <a:avLst>
              <a:gd name="adj" fmla="val 50000"/>
            </a:avLst>
          </a:prstGeom>
          <a:solidFill>
            <a:srgbClr val="5FD3AE"/>
          </a:solidFill>
          <a:ln/>
        </p:spPr>
      </p:sp>
      <p:sp>
        <p:nvSpPr>
          <p:cNvPr id="27" name="Text 25"/>
          <p:cNvSpPr/>
          <p:nvPr/>
        </p:nvSpPr>
        <p:spPr>
          <a:xfrm>
            <a:off x="6521053" y="4203650"/>
            <a:ext cx="165894" cy="177800"/>
          </a:xfrm>
          <a:prstGeom prst="rect">
            <a:avLst/>
          </a:prstGeom>
          <a:noFill/>
          <a:ln/>
        </p:spPr>
        <p:txBody>
          <a:bodyPr wrap="square" lIns="0" tIns="0" rIns="0" bIns="0" rtlCol="0" anchor="t">
            <a:normAutofit/>
          </a:bodyPr>
          <a:lstStyle/>
          <a:p>
            <a:pPr algn="l" indent="0" marL="0">
              <a:lnSpc>
                <a:spcPts val="1200"/>
              </a:lnSpc>
              <a:buNone/>
            </a:pPr>
            <a:r>
              <a:rPr lang="en-US" sz="1200" b="1" dirty="0">
                <a:solidFill>
                  <a:srgbClr val="0B2545"/>
                </a:solidFill>
                <a:latin typeface="Archivo" pitchFamily="34" charset="0"/>
                <a:ea typeface="Archivo" pitchFamily="34" charset="-122"/>
                <a:cs typeface="Archivo" pitchFamily="34" charset="-120"/>
              </a:rPr>
              <a:t>D</a:t>
            </a:r>
            <a:endParaRPr lang="en-US" sz="1200" dirty="0"/>
          </a:p>
        </p:txBody>
      </p:sp>
      <p:sp>
        <p:nvSpPr>
          <p:cNvPr id="28" name="Text 26"/>
          <p:cNvSpPr/>
          <p:nvPr/>
        </p:nvSpPr>
        <p:spPr>
          <a:xfrm>
            <a:off x="6832600" y="4165550"/>
            <a:ext cx="3658030" cy="254000"/>
          </a:xfrm>
          <a:prstGeom prst="rect">
            <a:avLst/>
          </a:prstGeom>
          <a:noFill/>
          <a:ln/>
        </p:spPr>
        <p:txBody>
          <a:bodyPr wrap="square" lIns="0" tIns="0" rIns="0" bIns="0" rtlCol="0" anchor="t">
            <a:normAutofit/>
          </a:bodyPr>
          <a:lstStyle/>
          <a:p>
            <a:pPr algn="l" indent="0" marL="0">
              <a:lnSpc>
                <a:spcPts val="1800"/>
              </a:lnSpc>
              <a:buNone/>
            </a:pPr>
            <a:r>
              <a:rPr lang="en-US" sz="1500" b="1" dirty="0">
                <a:solidFill>
                  <a:srgbClr val="F5F6F8"/>
                </a:solidFill>
                <a:latin typeface="Archivo" pitchFamily="34" charset="0"/>
                <a:ea typeface="Archivo" pitchFamily="34" charset="-122"/>
                <a:cs typeface="Archivo" pitchFamily="34" charset="-120"/>
              </a:rPr>
              <a:t>Fair Housing check</a:t>
            </a:r>
            <a:endParaRPr lang="en-US" sz="1500" dirty="0"/>
          </a:p>
        </p:txBody>
      </p:sp>
      <p:sp>
        <p:nvSpPr>
          <p:cNvPr id="29" name="Shape 27"/>
          <p:cNvSpPr/>
          <p:nvPr/>
        </p:nvSpPr>
        <p:spPr>
          <a:xfrm>
            <a:off x="10485686" y="4147790"/>
            <a:ext cx="639514" cy="264120"/>
          </a:xfrm>
          <a:prstGeom prst="roundRect">
            <a:avLst>
              <a:gd name="adj" fmla="val 50000"/>
            </a:avLst>
          </a:prstGeom>
          <a:solidFill>
            <a:srgbClr val="5FD3AE"/>
          </a:solidFill>
          <a:ln/>
        </p:spPr>
      </p:sp>
      <p:sp>
        <p:nvSpPr>
          <p:cNvPr id="30" name="Text 28"/>
          <p:cNvSpPr/>
          <p:nvPr/>
        </p:nvSpPr>
        <p:spPr>
          <a:xfrm>
            <a:off x="10574586" y="4173190"/>
            <a:ext cx="512514" cy="238720"/>
          </a:xfrm>
          <a:prstGeom prst="rect">
            <a:avLst/>
          </a:prstGeom>
          <a:noFill/>
          <a:ln/>
        </p:spPr>
        <p:txBody>
          <a:bodyPr wrap="square" lIns="0" tIns="0" rIns="0" bIns="0" rtlCol="0" anchor="t">
            <a:normAutofit/>
          </a:bodyPr>
          <a:lstStyle/>
          <a:p>
            <a:pPr algn="l" indent="0" marL="0">
              <a:lnSpc>
                <a:spcPts val="1680"/>
              </a:lnSpc>
              <a:buNone/>
            </a:pPr>
            <a:r>
              <a:rPr lang="en-US" sz="1200" b="1" dirty="0">
                <a:solidFill>
                  <a:srgbClr val="0B2545"/>
                </a:solidFill>
                <a:latin typeface="IBM Plex Sans" pitchFamily="34" charset="0"/>
                <a:ea typeface="IBM Plex Sans" pitchFamily="34" charset="-122"/>
                <a:cs typeface="IBM Plex Sans" pitchFamily="34" charset="-120"/>
              </a:rPr>
              <a:t>Added</a:t>
            </a:r>
            <a:endParaRPr lang="en-US" sz="1200" dirty="0"/>
          </a:p>
        </p:txBody>
      </p:sp>
      <p:sp>
        <p:nvSpPr>
          <p:cNvPr id="31" name="Text 29"/>
          <p:cNvSpPr/>
          <p:nvPr/>
        </p:nvSpPr>
        <p:spPr>
          <a:xfrm>
            <a:off x="6426200" y="4533850"/>
            <a:ext cx="4839970" cy="10922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Mono" pitchFamily="34" charset="0"/>
                <a:ea typeface="IBM Plex Mono" pitchFamily="34" charset="-122"/>
                <a:cs typeface="IBM Plex Mono" pitchFamily="34" charset="-120"/>
              </a:rPr>
              <a:t>Check this neighborhood page for Fair Housing issues. Flag and rewrite anything about people, who an area is “for,” safety, or school ratings. Page: </a:t>
            </a:r>
            <a:r>
              <a:rPr lang="en-US" sz="1500" dirty="0">
                <a:solidFill>
                  <a:srgbClr val="FFD54A"/>
                </a:solidFill>
                <a:latin typeface="IBM Plex Mono" pitchFamily="34" charset="0"/>
                <a:ea typeface="IBM Plex Mono" pitchFamily="34" charset="-122"/>
                <a:cs typeface="IBM Plex Mono" pitchFamily="34" charset="-120"/>
              </a:rPr>
              <a:t>[paste]</a:t>
            </a:r>
            <a:endParaRPr lang="en-US" sz="1500" dirty="0"/>
          </a:p>
        </p:txBody>
      </p:sp>
      <p:sp>
        <p:nvSpPr>
          <p:cNvPr id="32" name="Text 30"/>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Prompts</a:t>
            </a:r>
            <a:endParaRPr lang="en-US" sz="1200" dirty="0"/>
          </a:p>
        </p:txBody>
      </p:sp>
      <p:sp>
        <p:nvSpPr>
          <p:cNvPr id="33" name="Text 31"/>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20</a:t>
            </a:r>
            <a:endParaRPr lang="en-US" sz="12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3313"/>
          </a:xfrm>
          <a:prstGeom prst="rect">
            <a:avLst/>
          </a:prstGeom>
          <a:noFill/>
          <a:ln/>
        </p:spPr>
        <p:txBody>
          <a:bodyPr wrap="square" lIns="0" tIns="0" rIns="0" bIns="0" rtlCol="0" anchor="t">
            <a:normAutofit/>
          </a:bodyPr>
          <a:lstStyle/>
          <a:p>
            <a:pPr algn="l" indent="0" marL="0">
              <a:lnSpc>
                <a:spcPts val="1675"/>
              </a:lnSpc>
              <a:buNone/>
            </a:pPr>
            <a:r>
              <a:rPr lang="en-US" sz="1196" b="1" spc="150" kern="0" dirty="0">
                <a:solidFill>
                  <a:srgbClr val="0B7358"/>
                </a:solidFill>
                <a:latin typeface="IBM Plex Sans" pitchFamily="34" charset="0"/>
                <a:ea typeface="IBM Plex Sans" pitchFamily="34" charset="-122"/>
                <a:cs typeface="IBM Plex Sans" pitchFamily="34" charset="-120"/>
              </a:rPr>
              <a:t>MEASURE IT · FROM PARTS 1 AND 2</a:t>
            </a:r>
            <a:endParaRPr lang="en-US" sz="1196" dirty="0"/>
          </a:p>
        </p:txBody>
      </p:sp>
      <p:sp>
        <p:nvSpPr>
          <p:cNvPr id="3" name="Text 1"/>
          <p:cNvSpPr/>
          <p:nvPr/>
        </p:nvSpPr>
        <p:spPr>
          <a:xfrm>
            <a:off x="812800" y="1096913"/>
            <a:ext cx="10883392" cy="461020"/>
          </a:xfrm>
          <a:prstGeom prst="rect">
            <a:avLst/>
          </a:prstGeom>
          <a:noFill/>
          <a:ln/>
        </p:spPr>
        <p:txBody>
          <a:bodyPr wrap="square" lIns="0" tIns="0" rIns="0" bIns="0" rtlCol="0" anchor="t">
            <a:normAutofit/>
          </a:bodyPr>
          <a:lstStyle/>
          <a:p>
            <a:pPr algn="l" indent="0" marL="0">
              <a:lnSpc>
                <a:spcPts val="3465"/>
              </a:lnSpc>
              <a:buNone/>
            </a:pPr>
            <a:r>
              <a:rPr lang="en-US" sz="3150" b="1" dirty="0">
                <a:solidFill>
                  <a:srgbClr val="0B2545"/>
                </a:solidFill>
                <a:latin typeface="Archivo" pitchFamily="34" charset="0"/>
                <a:ea typeface="Archivo" pitchFamily="34" charset="-122"/>
                <a:cs typeface="Archivo" pitchFamily="34" charset="-120"/>
              </a:rPr>
              <a:t>Run a monthly AI visibility audit</a:t>
            </a:r>
            <a:endParaRPr lang="en-US" sz="3150" dirty="0"/>
          </a:p>
        </p:txBody>
      </p:sp>
      <p:sp>
        <p:nvSpPr>
          <p:cNvPr id="4" name="Shape 2"/>
          <p:cNvSpPr/>
          <p:nvPr/>
        </p:nvSpPr>
        <p:spPr>
          <a:xfrm>
            <a:off x="812800" y="1786533"/>
            <a:ext cx="2527300" cy="1061145"/>
          </a:xfrm>
          <a:prstGeom prst="roundRect">
            <a:avLst>
              <a:gd name="adj" fmla="val 9575"/>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786533"/>
            <a:ext cx="2527300" cy="1061145"/>
          </a:xfrm>
          <a:custGeom>
            <a:avLst/>
            <a:gdLst/>
            <a:ahLst/>
            <a:cxnLst/>
            <a:rect l="l" t="t" r="r" b="b"/>
            <a:pathLst>
              <a:path w="2527300" h="1061145">
                <a:moveTo>
                  <a:pt x="0" y="101600"/>
                </a:moveTo>
                <a:lnTo>
                  <a:pt x="0" y="101600"/>
                </a:lnTo>
                <a:arcTo hR="101600" wR="101600" stAng="10800000" swAng="5400000"/>
                <a:lnTo>
                  <a:pt x="2425700" y="0"/>
                </a:lnTo>
                <a:arcTo hR="101600" wR="101600" stAng="16200000" swAng="5400000"/>
                <a:lnTo>
                  <a:pt x="2527300" y="101600"/>
                </a:lnTo>
                <a:arcTo hR="63500" wR="101600" stAng="0" swAng="-5400000"/>
                <a:lnTo>
                  <a:pt x="101600" y="38100"/>
                </a:lnTo>
                <a:arcTo hR="63500" wR="101600" stAng="16200000" swAng="-5400000"/>
                <a:close/>
              </a:path>
            </a:pathLst>
          </a:custGeom>
          <a:solidFill>
            <a:srgbClr val="0F8A6A"/>
          </a:solidFill>
          <a:ln/>
        </p:spPr>
      </p:sp>
      <p:sp>
        <p:nvSpPr>
          <p:cNvPr id="6" name="Text 4"/>
          <p:cNvSpPr/>
          <p:nvPr/>
        </p:nvSpPr>
        <p:spPr>
          <a:xfrm>
            <a:off x="990600" y="1977033"/>
            <a:ext cx="2236851" cy="743645"/>
          </a:xfrm>
          <a:prstGeom prst="rect">
            <a:avLst/>
          </a:prstGeom>
          <a:noFill/>
          <a:ln/>
        </p:spPr>
        <p:txBody>
          <a:bodyPr wrap="square" lIns="0" tIns="0" rIns="0" bIns="0" rtlCol="0" anchor="t">
            <a:normAutofit/>
          </a:bodyPr>
          <a:lstStyle/>
          <a:p>
            <a:pPr algn="l" indent="0" marL="0">
              <a:lnSpc>
                <a:spcPts val="1938"/>
              </a:lnSpc>
              <a:buNone/>
            </a:pPr>
            <a:r>
              <a:rPr lang="en-US" sz="1491" b="1" dirty="0">
                <a:solidFill>
                  <a:srgbClr val="0B7358"/>
                </a:solidFill>
                <a:latin typeface="IBM Plex Sans" pitchFamily="34" charset="0"/>
                <a:ea typeface="IBM Plex Sans" pitchFamily="34" charset="-122"/>
                <a:cs typeface="IBM Plex Sans" pitchFamily="34" charset="-120"/>
              </a:rPr>
              <a:t>1</a:t>
            </a:r>
            <a:r>
              <a:rPr lang="en-US" sz="1491" dirty="0">
                <a:solidFill>
                  <a:srgbClr val="13202E"/>
                </a:solidFill>
                <a:latin typeface="IBM Plex Sans" pitchFamily="34" charset="0"/>
                <a:ea typeface="IBM Plex Sans" pitchFamily="34" charset="-122"/>
                <a:cs typeface="IBM Plex Sans" pitchFamily="34" charset="-120"/>
              </a:rPr>
              <a:t>  Same 10 questions, same week, every month.</a:t>
            </a:r>
            <a:endParaRPr lang="en-US" sz="1491" dirty="0"/>
          </a:p>
        </p:txBody>
      </p:sp>
      <p:sp>
        <p:nvSpPr>
          <p:cNvPr id="7" name="Shape 5"/>
          <p:cNvSpPr/>
          <p:nvPr/>
        </p:nvSpPr>
        <p:spPr>
          <a:xfrm>
            <a:off x="3492500" y="1786533"/>
            <a:ext cx="2527300" cy="1061145"/>
          </a:xfrm>
          <a:prstGeom prst="roundRect">
            <a:avLst>
              <a:gd name="adj" fmla="val 9575"/>
            </a:avLst>
          </a:prstGeom>
          <a:solidFill>
            <a:srgbClr val="FCFDFE"/>
          </a:solidFill>
          <a:ln/>
          <a:effectLst>
            <a:outerShdw sx="100000" sy="100000" kx="0" ky="0" algn="bl" rotWithShape="0" blurRad="50800" dist="12700" dir="5400000">
              <a:srgbClr val="0B2545">
                <a:alpha val="8000"/>
              </a:srgbClr>
            </a:outerShdw>
          </a:effectLst>
        </p:spPr>
      </p:sp>
      <p:sp>
        <p:nvSpPr>
          <p:cNvPr id="8" name="Shape 6"/>
          <p:cNvSpPr/>
          <p:nvPr/>
        </p:nvSpPr>
        <p:spPr>
          <a:xfrm>
            <a:off x="3492500" y="1786533"/>
            <a:ext cx="2527300" cy="1061145"/>
          </a:xfrm>
          <a:custGeom>
            <a:avLst/>
            <a:gdLst/>
            <a:ahLst/>
            <a:cxnLst/>
            <a:rect l="l" t="t" r="r" b="b"/>
            <a:pathLst>
              <a:path w="2527300" h="1061145">
                <a:moveTo>
                  <a:pt x="0" y="101600"/>
                </a:moveTo>
                <a:lnTo>
                  <a:pt x="0" y="101600"/>
                </a:lnTo>
                <a:arcTo hR="101600" wR="101600" stAng="10800000" swAng="5400000"/>
                <a:lnTo>
                  <a:pt x="2425700" y="0"/>
                </a:lnTo>
                <a:arcTo hR="101600" wR="101600" stAng="16200000" swAng="5400000"/>
                <a:lnTo>
                  <a:pt x="2527300" y="101600"/>
                </a:lnTo>
                <a:arcTo hR="63500" wR="101600" stAng="0" swAng="-5400000"/>
                <a:lnTo>
                  <a:pt x="101600" y="38100"/>
                </a:lnTo>
                <a:arcTo hR="63500" wR="101600" stAng="16200000" swAng="-5400000"/>
                <a:close/>
              </a:path>
            </a:pathLst>
          </a:custGeom>
          <a:solidFill>
            <a:srgbClr val="0F8A6A"/>
          </a:solidFill>
          <a:ln/>
        </p:spPr>
      </p:sp>
      <p:sp>
        <p:nvSpPr>
          <p:cNvPr id="9" name="Text 7"/>
          <p:cNvSpPr/>
          <p:nvPr/>
        </p:nvSpPr>
        <p:spPr>
          <a:xfrm>
            <a:off x="3670300" y="1977033"/>
            <a:ext cx="2236851"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2</a:t>
            </a:r>
            <a:r>
              <a:rPr lang="en-US" sz="1500" dirty="0">
                <a:solidFill>
                  <a:srgbClr val="13202E"/>
                </a:solidFill>
                <a:latin typeface="IBM Plex Sans" pitchFamily="34" charset="0"/>
                <a:ea typeface="IBM Plex Sans" pitchFamily="34" charset="-122"/>
                <a:cs typeface="IBM Plex Sans" pitchFamily="34" charset="-120"/>
              </a:rPr>
              <a:t>  Ask ChatGPT, Claude, Gemini, and Perplexity.</a:t>
            </a:r>
            <a:endParaRPr lang="en-US" sz="1500" dirty="0"/>
          </a:p>
        </p:txBody>
      </p:sp>
      <p:sp>
        <p:nvSpPr>
          <p:cNvPr id="10" name="Shape 8"/>
          <p:cNvSpPr/>
          <p:nvPr/>
        </p:nvSpPr>
        <p:spPr>
          <a:xfrm>
            <a:off x="6172200" y="1786533"/>
            <a:ext cx="2527300" cy="1061145"/>
          </a:xfrm>
          <a:prstGeom prst="roundRect">
            <a:avLst>
              <a:gd name="adj" fmla="val 9575"/>
            </a:avLst>
          </a:prstGeom>
          <a:solidFill>
            <a:srgbClr val="FCFDFE"/>
          </a:solidFill>
          <a:ln/>
          <a:effectLst>
            <a:outerShdw sx="100000" sy="100000" kx="0" ky="0" algn="bl" rotWithShape="0" blurRad="50800" dist="12700" dir="5400000">
              <a:srgbClr val="0B2545">
                <a:alpha val="8000"/>
              </a:srgbClr>
            </a:outerShdw>
          </a:effectLst>
        </p:spPr>
      </p:sp>
      <p:sp>
        <p:nvSpPr>
          <p:cNvPr id="11" name="Shape 9"/>
          <p:cNvSpPr/>
          <p:nvPr/>
        </p:nvSpPr>
        <p:spPr>
          <a:xfrm>
            <a:off x="6172200" y="1786533"/>
            <a:ext cx="2527300" cy="1061145"/>
          </a:xfrm>
          <a:custGeom>
            <a:avLst/>
            <a:gdLst/>
            <a:ahLst/>
            <a:cxnLst/>
            <a:rect l="l" t="t" r="r" b="b"/>
            <a:pathLst>
              <a:path w="2527300" h="1061145">
                <a:moveTo>
                  <a:pt x="0" y="101600"/>
                </a:moveTo>
                <a:lnTo>
                  <a:pt x="0" y="101600"/>
                </a:lnTo>
                <a:arcTo hR="101600" wR="101600" stAng="10800000" swAng="5400000"/>
                <a:lnTo>
                  <a:pt x="2425700" y="0"/>
                </a:lnTo>
                <a:arcTo hR="101600" wR="101600" stAng="16200000" swAng="5400000"/>
                <a:lnTo>
                  <a:pt x="2527300" y="101600"/>
                </a:lnTo>
                <a:arcTo hR="63500" wR="101600" stAng="0" swAng="-5400000"/>
                <a:lnTo>
                  <a:pt x="101600" y="38100"/>
                </a:lnTo>
                <a:arcTo hR="63500" wR="101600" stAng="16200000" swAng="-5400000"/>
                <a:close/>
              </a:path>
            </a:pathLst>
          </a:custGeom>
          <a:solidFill>
            <a:srgbClr val="0F8A6A"/>
          </a:solidFill>
          <a:ln/>
        </p:spPr>
      </p:sp>
      <p:sp>
        <p:nvSpPr>
          <p:cNvPr id="12" name="Text 10"/>
          <p:cNvSpPr/>
          <p:nvPr/>
        </p:nvSpPr>
        <p:spPr>
          <a:xfrm>
            <a:off x="6350000" y="1977033"/>
            <a:ext cx="2236851" cy="743645"/>
          </a:xfrm>
          <a:prstGeom prst="rect">
            <a:avLst/>
          </a:prstGeom>
          <a:noFill/>
          <a:ln/>
        </p:spPr>
        <p:txBody>
          <a:bodyPr wrap="square" lIns="0" tIns="0" rIns="0" bIns="0" rtlCol="0" anchor="t">
            <a:normAutofit/>
          </a:bodyPr>
          <a:lstStyle/>
          <a:p>
            <a:pPr algn="l" indent="0" marL="0">
              <a:lnSpc>
                <a:spcPts val="1889"/>
              </a:lnSpc>
              <a:buNone/>
            </a:pPr>
            <a:r>
              <a:rPr lang="en-US" sz="1453" b="1" dirty="0">
                <a:solidFill>
                  <a:srgbClr val="0B7358"/>
                </a:solidFill>
                <a:latin typeface="IBM Plex Sans" pitchFamily="34" charset="0"/>
                <a:ea typeface="IBM Plex Sans" pitchFamily="34" charset="-122"/>
                <a:cs typeface="IBM Plex Sans" pitchFamily="34" charset="-120"/>
              </a:rPr>
              <a:t>3</a:t>
            </a:r>
            <a:r>
              <a:rPr lang="en-US" sz="1453" dirty="0">
                <a:solidFill>
                  <a:srgbClr val="13202E"/>
                </a:solidFill>
                <a:latin typeface="IBM Plex Sans" pitchFamily="34" charset="0"/>
                <a:ea typeface="IBM Plex Sans" pitchFamily="34" charset="-122"/>
                <a:cs typeface="IBM Plex Sans" pitchFamily="34" charset="-120"/>
              </a:rPr>
              <a:t>  Also ask each one: “What do you know about me?”</a:t>
            </a:r>
            <a:endParaRPr lang="en-US" sz="1453" dirty="0"/>
          </a:p>
        </p:txBody>
      </p:sp>
      <p:sp>
        <p:nvSpPr>
          <p:cNvPr id="13" name="Shape 11"/>
          <p:cNvSpPr/>
          <p:nvPr/>
        </p:nvSpPr>
        <p:spPr>
          <a:xfrm>
            <a:off x="8851900" y="1786533"/>
            <a:ext cx="2527300" cy="1061145"/>
          </a:xfrm>
          <a:prstGeom prst="roundRect">
            <a:avLst>
              <a:gd name="adj" fmla="val 9575"/>
            </a:avLst>
          </a:prstGeom>
          <a:solidFill>
            <a:srgbClr val="FCFDFE"/>
          </a:solidFill>
          <a:ln/>
          <a:effectLst>
            <a:outerShdw sx="100000" sy="100000" kx="0" ky="0" algn="bl" rotWithShape="0" blurRad="50800" dist="12700" dir="5400000">
              <a:srgbClr val="0B2545">
                <a:alpha val="8000"/>
              </a:srgbClr>
            </a:outerShdw>
          </a:effectLst>
        </p:spPr>
      </p:sp>
      <p:sp>
        <p:nvSpPr>
          <p:cNvPr id="14" name="Shape 12"/>
          <p:cNvSpPr/>
          <p:nvPr/>
        </p:nvSpPr>
        <p:spPr>
          <a:xfrm>
            <a:off x="8851900" y="1786533"/>
            <a:ext cx="2527300" cy="1061145"/>
          </a:xfrm>
          <a:custGeom>
            <a:avLst/>
            <a:gdLst/>
            <a:ahLst/>
            <a:cxnLst/>
            <a:rect l="l" t="t" r="r" b="b"/>
            <a:pathLst>
              <a:path w="2527300" h="1061145">
                <a:moveTo>
                  <a:pt x="0" y="101600"/>
                </a:moveTo>
                <a:lnTo>
                  <a:pt x="0" y="101600"/>
                </a:lnTo>
                <a:arcTo hR="101600" wR="101600" stAng="10800000" swAng="5400000"/>
                <a:lnTo>
                  <a:pt x="2425700" y="0"/>
                </a:lnTo>
                <a:arcTo hR="101600" wR="101600" stAng="16200000" swAng="5400000"/>
                <a:lnTo>
                  <a:pt x="2527300" y="101600"/>
                </a:lnTo>
                <a:arcTo hR="63500" wR="101600" stAng="0" swAng="-5400000"/>
                <a:lnTo>
                  <a:pt x="101600" y="38100"/>
                </a:lnTo>
                <a:arcTo hR="63500" wR="101600" stAng="16200000" swAng="-5400000"/>
                <a:close/>
              </a:path>
            </a:pathLst>
          </a:custGeom>
          <a:solidFill>
            <a:srgbClr val="0F8A6A"/>
          </a:solidFill>
          <a:ln/>
        </p:spPr>
      </p:sp>
      <p:sp>
        <p:nvSpPr>
          <p:cNvPr id="15" name="Text 13"/>
          <p:cNvSpPr/>
          <p:nvPr/>
        </p:nvSpPr>
        <p:spPr>
          <a:xfrm>
            <a:off x="9029700" y="1977033"/>
            <a:ext cx="2236851" cy="52070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4</a:t>
            </a:r>
            <a:r>
              <a:rPr lang="en-US" sz="1500" dirty="0">
                <a:solidFill>
                  <a:srgbClr val="13202E"/>
                </a:solidFill>
                <a:latin typeface="IBM Plex Sans" pitchFamily="34" charset="0"/>
                <a:ea typeface="IBM Plex Sans" pitchFamily="34" charset="-122"/>
                <a:cs typeface="IBM Plex Sans" pitchFamily="34" charset="-120"/>
              </a:rPr>
              <a:t>  Log it: named? cited? which sites?</a:t>
            </a:r>
            <a:endParaRPr lang="en-US" sz="15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825500" y="3114377"/>
          <a:ext cx="10553700" cy="2417763"/>
        </p:xfrm>
        <a:graphic>
          <a:graphicData uri="http://schemas.openxmlformats.org/drawingml/2006/table">
            <a:tbl>
              <a:tblPr/>
              <a:tblGrid>
                <a:gridCol w="4643628"/>
                <a:gridCol w="1477518"/>
                <a:gridCol w="1477518"/>
                <a:gridCol w="1477518"/>
                <a:gridCol w="1477518"/>
              </a:tblGrid>
              <a:tr h="402927">
                <a:tc>
                  <a:txBody>
                    <a:bodyPr/>
                    <a:lstStyle/>
                    <a:p>
                      <a:pPr indent="0" marL="0">
                        <a:lnSpc>
                          <a:spcPts val="2047"/>
                        </a:lnSpc>
                        <a:buNone/>
                      </a:pPr>
                      <a:r>
                        <a:rPr lang="en-US" sz="1463" b="1" dirty="0">
                          <a:solidFill>
                            <a:srgbClr val="F5F6F8"/>
                          </a:solidFill>
                          <a:latin typeface="IBM Plex Sans" pitchFamily="34" charset="0"/>
                          <a:ea typeface="IBM Plex Sans" pitchFamily="34" charset="-122"/>
                          <a:cs typeface="IBM Plex Sans" pitchFamily="34" charset="-120"/>
                        </a:rPr>
                        <a:t>Question (same 10 every month)</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c>
                  <a:txBody>
                    <a:bodyPr/>
                    <a:lstStyle/>
                    <a:p>
                      <a:pPr algn="ctr" indent="0" marL="0">
                        <a:lnSpc>
                          <a:spcPts val="2047"/>
                        </a:lnSpc>
                        <a:buNone/>
                      </a:pPr>
                      <a:r>
                        <a:rPr lang="en-US" sz="1463" b="1" dirty="0">
                          <a:solidFill>
                            <a:srgbClr val="F5F6F8"/>
                          </a:solidFill>
                          <a:latin typeface="IBM Plex Sans" pitchFamily="34" charset="0"/>
                          <a:ea typeface="IBM Plex Sans" pitchFamily="34" charset="-122"/>
                          <a:cs typeface="IBM Plex Sans" pitchFamily="34" charset="-120"/>
                        </a:rPr>
                        <a:t>ChatGPT</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0D213A"/>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c>
                  <a:txBody>
                    <a:bodyPr/>
                    <a:lstStyle/>
                    <a:p>
                      <a:pPr algn="ctr" indent="0" marL="0">
                        <a:lnSpc>
                          <a:spcPts val="2047"/>
                        </a:lnSpc>
                        <a:buNone/>
                      </a:pPr>
                      <a:r>
                        <a:rPr lang="en-US" sz="1463" b="1" dirty="0">
                          <a:solidFill>
                            <a:srgbClr val="F5F6F8"/>
                          </a:solidFill>
                          <a:latin typeface="IBM Plex Sans" pitchFamily="34" charset="0"/>
                          <a:ea typeface="IBM Plex Sans" pitchFamily="34" charset="-122"/>
                          <a:cs typeface="IBM Plex Sans" pitchFamily="34" charset="-120"/>
                        </a:rPr>
                        <a:t>Claude</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0D213A"/>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c>
                  <a:txBody>
                    <a:bodyPr/>
                    <a:lstStyle/>
                    <a:p>
                      <a:pPr algn="ctr" indent="0" marL="0">
                        <a:lnSpc>
                          <a:spcPts val="2047"/>
                        </a:lnSpc>
                        <a:buNone/>
                      </a:pPr>
                      <a:r>
                        <a:rPr lang="en-US" sz="1463" b="1" dirty="0">
                          <a:solidFill>
                            <a:srgbClr val="F5F6F8"/>
                          </a:solidFill>
                          <a:latin typeface="IBM Plex Sans" pitchFamily="34" charset="0"/>
                          <a:ea typeface="IBM Plex Sans" pitchFamily="34" charset="-122"/>
                          <a:cs typeface="IBM Plex Sans" pitchFamily="34" charset="-120"/>
                        </a:rPr>
                        <a:t>Gemini</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0D213A"/>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c>
                  <a:txBody>
                    <a:bodyPr/>
                    <a:lstStyle/>
                    <a:p>
                      <a:pPr algn="ctr" indent="0" marL="0">
                        <a:lnSpc>
                          <a:spcPts val="2047"/>
                        </a:lnSpc>
                        <a:buNone/>
                      </a:pPr>
                      <a:r>
                        <a:rPr lang="en-US" sz="1463" b="1" dirty="0">
                          <a:solidFill>
                            <a:srgbClr val="F5F6F8"/>
                          </a:solidFill>
                          <a:latin typeface="IBM Plex Sans" pitchFamily="34" charset="0"/>
                          <a:ea typeface="IBM Plex Sans" pitchFamily="34" charset="-122"/>
                          <a:cs typeface="IBM Plex Sans" pitchFamily="34" charset="-120"/>
                        </a:rPr>
                        <a:t>Perplexity</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0D213A"/>
                      </a:solidFill>
                      <a:prstDash val="solid"/>
                      <a:round/>
                      <a:headEnd type="none" w="med" len="med"/>
                      <a:tailEnd type="none" w="med" len="med"/>
                    </a:lnL>
                    <a:lnR w="12700" cap="flat" cmpd="sng" algn="ctr">
                      <a:solidFill>
                        <a:srgbClr val="0D213A"/>
                      </a:solidFill>
                      <a:prstDash val="solid"/>
                      <a:round/>
                      <a:headEnd type="none" w="med" len="med"/>
                      <a:tailEnd type="none" w="med" len="med"/>
                    </a:lnR>
                    <a:lnT w="12700" cap="flat" cmpd="sng" algn="ctr">
                      <a:solidFill>
                        <a:srgbClr val="C4C4C6"/>
                      </a:solidFill>
                      <a:prstDash val="solid"/>
                      <a:round/>
                      <a:headEnd type="none" w="med" len="med"/>
                      <a:tailEnd type="none" w="med" len="med"/>
                    </a:lnT>
                    <a:lnB w="12700" cap="flat" cmpd="sng" algn="ctr">
                      <a:solidFill>
                        <a:srgbClr val="0D213A"/>
                      </a:solidFill>
                      <a:prstDash val="solid"/>
                      <a:round/>
                      <a:headEnd type="none" w="med" len="med"/>
                      <a:tailEnd type="none" w="med" len="med"/>
                    </a:lnB>
                    <a:solidFill>
                      <a:srgbClr val="0B2545"/>
                    </a:solidFill>
                  </a:tcPr>
                </a:tc>
              </a:tr>
              <a:tr h="402927">
                <a:tc>
                  <a:txBody>
                    <a:bodyPr/>
                    <a:lstStyle/>
                    <a:p>
                      <a:pPr indent="0" marL="0">
                        <a:lnSpc>
                          <a:spcPts val="2047"/>
                        </a:lnSpc>
                        <a:buNone/>
                      </a:pPr>
                      <a:r>
                        <a:rPr lang="en-US" sz="1463" dirty="0">
                          <a:solidFill>
                            <a:srgbClr val="13202E"/>
                          </a:solidFill>
                          <a:latin typeface="IBM Plex Sans" pitchFamily="34" charset="0"/>
                          <a:ea typeface="IBM Plex Sans" pitchFamily="34" charset="-122"/>
                          <a:cs typeface="IBM Plex Sans" pitchFamily="34" charset="-120"/>
                        </a:rPr>
                        <a:t>Best real estate agent in [City, State]?</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0D213A"/>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402977">
                <a:tc>
                  <a:txBody>
                    <a:bodyPr/>
                    <a:lstStyle/>
                    <a:p>
                      <a:pPr indent="0" marL="0">
                        <a:lnSpc>
                          <a:spcPts val="2047"/>
                        </a:lnSpc>
                        <a:buNone/>
                      </a:pPr>
                      <a:r>
                        <a:rPr lang="en-US" sz="1463" dirty="0">
                          <a:solidFill>
                            <a:srgbClr val="13202E"/>
                          </a:solidFill>
                          <a:latin typeface="IBM Plex Sans" pitchFamily="34" charset="0"/>
                          <a:ea typeface="IBM Plex Sans" pitchFamily="34" charset="-122"/>
                          <a:cs typeface="IBM Plex Sans" pitchFamily="34" charset="-120"/>
                        </a:rPr>
                        <a:t>Best agent for [niche] in [City]?</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402977">
                <a:tc>
                  <a:txBody>
                    <a:bodyPr/>
                    <a:lstStyle/>
                    <a:p>
                      <a:pPr indent="0" marL="0">
                        <a:lnSpc>
                          <a:spcPts val="2047"/>
                        </a:lnSpc>
                        <a:buNone/>
                      </a:pPr>
                      <a:r>
                        <a:rPr lang="en-US" sz="1463" dirty="0">
                          <a:solidFill>
                            <a:srgbClr val="13202E"/>
                          </a:solidFill>
                          <a:latin typeface="IBM Plex Sans" pitchFamily="34" charset="0"/>
                          <a:ea typeface="IBM Plex Sans" pitchFamily="34" charset="-122"/>
                          <a:cs typeface="IBM Plex Sans" pitchFamily="34" charset="-120"/>
                        </a:rPr>
                        <a:t>Top listing agent in [Neighborhood]?</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r h="402977">
                <a:tc>
                  <a:txBody>
                    <a:bodyPr/>
                    <a:lstStyle/>
                    <a:p>
                      <a:pPr indent="0" marL="0">
                        <a:lnSpc>
                          <a:spcPts val="2047"/>
                        </a:lnSpc>
                        <a:buNone/>
                      </a:pPr>
                      <a:r>
                        <a:rPr lang="en-US" sz="1463" dirty="0">
                          <a:solidFill>
                            <a:srgbClr val="13202E"/>
                          </a:solidFill>
                          <a:latin typeface="IBM Plex Sans" pitchFamily="34" charset="0"/>
                          <a:ea typeface="IBM Plex Sans" pitchFamily="34" charset="-122"/>
                          <a:cs typeface="IBM Plex Sans" pitchFamily="34" charset="-120"/>
                        </a:rPr>
                        <a:t>What do you know about [Your Name]?</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BEC0C3"/>
                      </a:solidFill>
                      <a:prstDash val="solid"/>
                      <a:round/>
                      <a:headEnd type="none" w="med" len="med"/>
                      <a:tailEnd type="none" w="med" len="med"/>
                    </a:lnL>
                    <a:lnR w="12700" cap="flat" cmpd="sng" algn="ctr">
                      <a:solidFill>
                        <a:srgbClr val="BEC0C3"/>
                      </a:solidFill>
                      <a:prstDash val="solid"/>
                      <a:round/>
                      <a:headEnd type="none" w="med" len="med"/>
                      <a:tailEnd type="none" w="med" len="med"/>
                    </a:lnR>
                    <a:lnT w="12700" cap="flat" cmpd="sng" algn="ctr">
                      <a:solidFill>
                        <a:srgbClr val="C9CACA"/>
                      </a:solidFill>
                      <a:prstDash val="solid"/>
                      <a:round/>
                      <a:headEnd type="none" w="med" len="med"/>
                      <a:tailEnd type="none" w="med" len="med"/>
                    </a:lnT>
                    <a:lnB w="12700" cap="flat" cmpd="sng" algn="ctr">
                      <a:solidFill>
                        <a:srgbClr val="BEC0C3"/>
                      </a:solidFill>
                      <a:prstDash val="solid"/>
                      <a:round/>
                      <a:headEnd type="none" w="med" len="med"/>
                      <a:tailEnd type="none" w="med" len="med"/>
                    </a:lnB>
                    <a:solidFill>
                      <a:srgbClr val="EEF1F4"/>
                    </a:solidFill>
                  </a:tcPr>
                </a:tc>
              </a:tr>
              <a:tr h="402977">
                <a:tc>
                  <a:txBody>
                    <a:bodyPr/>
                    <a:lstStyle/>
                    <a:p>
                      <a:pPr indent="0" marL="0">
                        <a:lnSpc>
                          <a:spcPts val="2047"/>
                        </a:lnSpc>
                        <a:buNone/>
                      </a:pPr>
                      <a:r>
                        <a:rPr lang="en-US" sz="1463" dirty="0">
                          <a:solidFill>
                            <a:srgbClr val="13202E"/>
                          </a:solidFill>
                          <a:latin typeface="IBM Plex Sans" pitchFamily="34" charset="0"/>
                          <a:ea typeface="IBM Plex Sans" pitchFamily="34" charset="-122"/>
                          <a:cs typeface="IBM Plex Sans" pitchFamily="34" charset="-120"/>
                        </a:rPr>
                        <a:t>Q5–Q10: your own niche questions</a:t>
                      </a: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4C4C6"/>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c>
                  <a:txBody>
                    <a:bodyPr/>
                    <a:lstStyle/>
                    <a:p>
                      <a:pPr algn="ctr" indent="0" marL="0">
                        <a:lnSpc>
                          <a:spcPts val="2047"/>
                        </a:lnSpc>
                        <a:buNone/>
                      </a:pPr>
                      <a:endParaRPr lang="en-US" sz="1463" dirty="0">
                        <a:latin typeface="IBM Plex Sans" charset="0"/>
                        <a:ea typeface="IBM Plex Sans" charset="0"/>
                        <a:cs typeface="IBM Plex Sans" charset="0"/>
                      </a:endParaRPr>
                    </a:p>
                  </a:txBody>
                  <a:tcPr marL="65008" marR="65008" marT="65008" marB="65008" anchor="t">
                    <a:lnL w="12700" cap="flat" cmpd="sng" algn="ctr">
                      <a:solidFill>
                        <a:srgbClr val="C9CACA"/>
                      </a:solidFill>
                      <a:prstDash val="solid"/>
                      <a:round/>
                      <a:headEnd type="none" w="med" len="med"/>
                      <a:tailEnd type="none" w="med" len="med"/>
                    </a:lnL>
                    <a:lnR w="12700" cap="flat" cmpd="sng" algn="ctr">
                      <a:solidFill>
                        <a:srgbClr val="C9CACA"/>
                      </a:solidFill>
                      <a:prstDash val="solid"/>
                      <a:round/>
                      <a:headEnd type="none" w="med" len="med"/>
                      <a:tailEnd type="none" w="med" len="med"/>
                    </a:lnR>
                    <a:lnT w="12700" cap="flat" cmpd="sng" algn="ctr">
                      <a:solidFill>
                        <a:srgbClr val="BEC0C3"/>
                      </a:solidFill>
                      <a:prstDash val="solid"/>
                      <a:round/>
                      <a:headEnd type="none" w="med" len="med"/>
                      <a:tailEnd type="none" w="med" len="med"/>
                    </a:lnT>
                    <a:lnB w="12700" cap="flat" cmpd="sng" algn="ctr">
                      <a:solidFill>
                        <a:srgbClr val="C9CACA"/>
                      </a:solidFill>
                      <a:prstDash val="solid"/>
                      <a:round/>
                      <a:headEnd type="none" w="med" len="med"/>
                      <a:tailEnd type="none" w="med" len="med"/>
                    </a:lnB>
                    <a:solidFill>
                      <a:srgbClr val="FCFDFE"/>
                    </a:solidFill>
                  </a:tcPr>
                </a:tc>
              </a:tr>
            </a:tbl>
          </a:graphicData>
        </a:graphic>
      </p:graphicFrame>
      <p:sp>
        <p:nvSpPr>
          <p:cNvPr id="17" name="Text 14"/>
          <p:cNvSpPr/>
          <p:nvPr/>
        </p:nvSpPr>
        <p:spPr>
          <a:xfrm>
            <a:off x="812800" y="5633740"/>
            <a:ext cx="10883392" cy="233660"/>
          </a:xfrm>
          <a:prstGeom prst="rect">
            <a:avLst/>
          </a:prstGeom>
          <a:noFill/>
          <a:ln/>
        </p:spPr>
        <p:txBody>
          <a:bodyPr wrap="square" lIns="0" tIns="0" rIns="0" bIns="0" rtlCol="0" anchor="t">
            <a:normAutofit/>
          </a:bodyPr>
          <a:lstStyle/>
          <a:p>
            <a:pPr algn="l" indent="0" marL="0">
              <a:lnSpc>
                <a:spcPts val="1675"/>
              </a:lnSpc>
              <a:buNone/>
            </a:pPr>
            <a:r>
              <a:rPr lang="en-US" sz="1196" dirty="0">
                <a:solidFill>
                  <a:srgbClr val="3C4A5A"/>
                </a:solidFill>
                <a:latin typeface="IBM Plex Sans" pitchFamily="34" charset="0"/>
                <a:ea typeface="IBM Plex Sans" pitchFamily="34" charset="-122"/>
                <a:cs typeface="IBM Plex Sans" pitchFamily="34" charset="-120"/>
              </a:rPr>
              <a:t>Mark each cell </a:t>
            </a:r>
            <a:r>
              <a:rPr lang="en-US" sz="1196" b="1" dirty="0">
                <a:solidFill>
                  <a:srgbClr val="3C4A5A"/>
                </a:solidFill>
                <a:latin typeface="IBM Plex Sans" pitchFamily="34" charset="0"/>
                <a:ea typeface="IBM Plex Sans" pitchFamily="34" charset="-122"/>
                <a:cs typeface="IBM Plex Sans" pitchFamily="34" charset="-120"/>
              </a:rPr>
              <a:t>N</a:t>
            </a:r>
            <a:r>
              <a:rPr lang="en-US" sz="1196" dirty="0">
                <a:solidFill>
                  <a:srgbClr val="3C4A5A"/>
                </a:solidFill>
                <a:latin typeface="IBM Plex Sans" pitchFamily="34" charset="0"/>
                <a:ea typeface="IBM Plex Sans" pitchFamily="34" charset="-122"/>
                <a:cs typeface="IBM Plex Sans" pitchFamily="34" charset="-120"/>
              </a:rPr>
              <a:t> = named, </a:t>
            </a:r>
            <a:r>
              <a:rPr lang="en-US" sz="1196" b="1" dirty="0">
                <a:solidFill>
                  <a:srgbClr val="3C4A5A"/>
                </a:solidFill>
                <a:latin typeface="IBM Plex Sans" pitchFamily="34" charset="0"/>
                <a:ea typeface="IBM Plex Sans" pitchFamily="34" charset="-122"/>
                <a:cs typeface="IBM Plex Sans" pitchFamily="34" charset="-120"/>
              </a:rPr>
              <a:t>C</a:t>
            </a:r>
            <a:r>
              <a:rPr lang="en-US" sz="1196" dirty="0">
                <a:solidFill>
                  <a:srgbClr val="3C4A5A"/>
                </a:solidFill>
                <a:latin typeface="IBM Plex Sans" pitchFamily="34" charset="0"/>
                <a:ea typeface="IBM Plex Sans" pitchFamily="34" charset="-122"/>
                <a:cs typeface="IBM Plex Sans" pitchFamily="34" charset="-120"/>
              </a:rPr>
              <a:t> = cited, </a:t>
            </a:r>
            <a:r>
              <a:rPr lang="en-US" sz="1196" b="1" dirty="0">
                <a:solidFill>
                  <a:srgbClr val="3C4A5A"/>
                </a:solidFill>
                <a:latin typeface="IBM Plex Sans" pitchFamily="34" charset="0"/>
                <a:ea typeface="IBM Plex Sans" pitchFamily="34" charset="-122"/>
                <a:cs typeface="IBM Plex Sans" pitchFamily="34" charset="-120"/>
              </a:rPr>
              <a:t>–</a:t>
            </a:r>
            <a:r>
              <a:rPr lang="en-US" sz="1196" dirty="0">
                <a:solidFill>
                  <a:srgbClr val="3C4A5A"/>
                </a:solidFill>
                <a:latin typeface="IBM Plex Sans" pitchFamily="34" charset="0"/>
                <a:ea typeface="IBM Plex Sans" pitchFamily="34" charset="-122"/>
                <a:cs typeface="IBM Plex Sans" pitchFamily="34" charset="-120"/>
              </a:rPr>
              <a:t> = not there.  This month: named ___ / 40 · cited ___ / 40</a:t>
            </a:r>
            <a:endParaRPr lang="en-US" sz="1196" dirty="0"/>
          </a:p>
        </p:txBody>
      </p:sp>
      <p:sp>
        <p:nvSpPr>
          <p:cNvPr id="18" name="Text 15"/>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Measure it</a:t>
            </a:r>
            <a:endParaRPr lang="en-US" sz="1200" dirty="0"/>
          </a:p>
        </p:txBody>
      </p:sp>
      <p:sp>
        <p:nvSpPr>
          <p:cNvPr id="19" name="Text 16"/>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21</a:t>
            </a:r>
            <a:endParaRPr lang="en-US" sz="1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YOUR PLAN · FROM PART 2</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Your 30 / 60 / 90-day plan</a:t>
            </a:r>
            <a:endParaRPr lang="en-US" sz="3200" dirty="0"/>
          </a:p>
        </p:txBody>
      </p:sp>
      <p:sp>
        <p:nvSpPr>
          <p:cNvPr id="4" name="Shape 2"/>
          <p:cNvSpPr/>
          <p:nvPr/>
        </p:nvSpPr>
        <p:spPr>
          <a:xfrm>
            <a:off x="812800" y="1803350"/>
            <a:ext cx="4230886" cy="4038650"/>
          </a:xfrm>
          <a:prstGeom prst="roundRect">
            <a:avLst>
              <a:gd name="adj" fmla="val 3145"/>
            </a:avLst>
          </a:prstGeom>
          <a:solidFill>
            <a:srgbClr val="FCFDFE"/>
          </a:solidFill>
          <a:ln/>
          <a:effectLst>
            <a:outerShdw sx="100000" sy="100000" kx="0" ky="0" algn="bl" rotWithShape="0" blurRad="50800" dist="12700" dir="5400000">
              <a:srgbClr val="0B2545">
                <a:alpha val="8000"/>
              </a:srgbClr>
            </a:outerShdw>
          </a:effectLst>
        </p:spPr>
      </p:sp>
      <p:sp>
        <p:nvSpPr>
          <p:cNvPr id="5" name="Shape 3"/>
          <p:cNvSpPr/>
          <p:nvPr/>
        </p:nvSpPr>
        <p:spPr>
          <a:xfrm>
            <a:off x="812800" y="1803350"/>
            <a:ext cx="4230886" cy="4038650"/>
          </a:xfrm>
          <a:custGeom>
            <a:avLst/>
            <a:gdLst/>
            <a:ahLst/>
            <a:cxnLst/>
            <a:rect l="l" t="t" r="r" b="b"/>
            <a:pathLst>
              <a:path w="4230886" h="4038650">
                <a:moveTo>
                  <a:pt x="0" y="127000"/>
                </a:moveTo>
                <a:lnTo>
                  <a:pt x="0" y="127000"/>
                </a:lnTo>
                <a:arcTo hR="127000" wR="127000" stAng="10800000" swAng="5400000"/>
                <a:lnTo>
                  <a:pt x="4103886" y="0"/>
                </a:lnTo>
                <a:arcTo hR="127000" wR="127000" stAng="16200000" swAng="5400000"/>
                <a:lnTo>
                  <a:pt x="4230886" y="127000"/>
                </a:lnTo>
                <a:arcTo hR="88900" wR="127000" stAng="0" swAng="-5400000"/>
                <a:lnTo>
                  <a:pt x="127000" y="38100"/>
                </a:lnTo>
                <a:arcTo hR="88900" wR="127000" stAng="16200000" swAng="-5400000"/>
                <a:close/>
              </a:path>
            </a:pathLst>
          </a:custGeom>
          <a:solidFill>
            <a:srgbClr val="0F8A6A"/>
          </a:solidFill>
          <a:ln/>
        </p:spPr>
      </p:sp>
      <p:sp>
        <p:nvSpPr>
          <p:cNvPr id="6" name="Text 4"/>
          <p:cNvSpPr/>
          <p:nvPr/>
        </p:nvSpPr>
        <p:spPr>
          <a:xfrm>
            <a:off x="1066800" y="2095450"/>
            <a:ext cx="5589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30</a:t>
            </a:r>
            <a:endParaRPr lang="en-US" sz="3200" dirty="0"/>
          </a:p>
        </p:txBody>
      </p:sp>
      <p:sp>
        <p:nvSpPr>
          <p:cNvPr id="7" name="Text 5"/>
          <p:cNvSpPr/>
          <p:nvPr/>
        </p:nvSpPr>
        <p:spPr>
          <a:xfrm>
            <a:off x="1651198" y="2228800"/>
            <a:ext cx="46340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B7358"/>
                </a:solidFill>
                <a:latin typeface="IBM Plex Sans" pitchFamily="34" charset="0"/>
                <a:ea typeface="IBM Plex Sans" pitchFamily="34" charset="-122"/>
                <a:cs typeface="IBM Plex Sans" pitchFamily="34" charset="-120"/>
              </a:rPr>
              <a:t>days</a:t>
            </a:r>
            <a:endParaRPr lang="en-US" sz="1500" dirty="0"/>
          </a:p>
        </p:txBody>
      </p:sp>
      <p:sp>
        <p:nvSpPr>
          <p:cNvPr id="8" name="Text 6"/>
          <p:cNvSpPr/>
          <p:nvPr/>
        </p:nvSpPr>
        <p:spPr>
          <a:xfrm>
            <a:off x="1066800" y="2628850"/>
            <a:ext cx="3834573"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One task a day</a:t>
            </a:r>
            <a:endParaRPr lang="en-US" sz="2000" dirty="0"/>
          </a:p>
        </p:txBody>
      </p:sp>
      <p:sp>
        <p:nvSpPr>
          <p:cNvPr id="9" name="Text 7"/>
          <p:cNvSpPr/>
          <p:nvPr/>
        </p:nvSpPr>
        <p:spPr>
          <a:xfrm>
            <a:off x="1066800" y="3047950"/>
            <a:ext cx="939800" cy="2730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Week 1</a:t>
            </a:r>
            <a:endParaRPr lang="en-US" sz="1500" dirty="0"/>
          </a:p>
        </p:txBody>
      </p:sp>
      <p:sp>
        <p:nvSpPr>
          <p:cNvPr id="10" name="Text 8"/>
          <p:cNvSpPr/>
          <p:nvPr/>
        </p:nvSpPr>
        <p:spPr>
          <a:xfrm>
            <a:off x="2057400" y="3047950"/>
            <a:ext cx="281425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Diagnose: four-engine audit, GBP, NAP check, niche question</a:t>
            </a:r>
            <a:endParaRPr lang="en-US" sz="1500" dirty="0"/>
          </a:p>
        </p:txBody>
      </p:sp>
      <p:sp>
        <p:nvSpPr>
          <p:cNvPr id="11" name="Text 9"/>
          <p:cNvSpPr/>
          <p:nvPr/>
        </p:nvSpPr>
        <p:spPr>
          <a:xfrm>
            <a:off x="1066800" y="3670250"/>
            <a:ext cx="939800" cy="2730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Week 2</a:t>
            </a:r>
            <a:endParaRPr lang="en-US" sz="1500" dirty="0"/>
          </a:p>
        </p:txBody>
      </p:sp>
      <p:sp>
        <p:nvSpPr>
          <p:cNvPr id="12" name="Text 10"/>
          <p:cNvSpPr/>
          <p:nvPr/>
        </p:nvSpPr>
        <p:spPr>
          <a:xfrm>
            <a:off x="2057400" y="3670250"/>
            <a:ext cx="281425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Create: 30 buyer questions, one guide, post it</a:t>
            </a:r>
            <a:endParaRPr lang="en-US" sz="1500" dirty="0"/>
          </a:p>
        </p:txBody>
      </p:sp>
      <p:sp>
        <p:nvSpPr>
          <p:cNvPr id="13" name="Text 11"/>
          <p:cNvSpPr/>
          <p:nvPr/>
        </p:nvSpPr>
        <p:spPr>
          <a:xfrm>
            <a:off x="1066800" y="4292550"/>
            <a:ext cx="939800" cy="2730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Week 3</a:t>
            </a:r>
            <a:endParaRPr lang="en-US" sz="1500" dirty="0"/>
          </a:p>
        </p:txBody>
      </p:sp>
      <p:sp>
        <p:nvSpPr>
          <p:cNvPr id="14" name="Text 12"/>
          <p:cNvSpPr/>
          <p:nvPr/>
        </p:nvSpPr>
        <p:spPr>
          <a:xfrm>
            <a:off x="2057400" y="4292550"/>
            <a:ext cx="281425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Amplify: podcast pitch, Reddit answers, LinkedIn, reviews</a:t>
            </a:r>
            <a:endParaRPr lang="en-US" sz="1500" dirty="0"/>
          </a:p>
        </p:txBody>
      </p:sp>
      <p:sp>
        <p:nvSpPr>
          <p:cNvPr id="15" name="Text 13"/>
          <p:cNvSpPr/>
          <p:nvPr/>
        </p:nvSpPr>
        <p:spPr>
          <a:xfrm>
            <a:off x="1066800" y="4914850"/>
            <a:ext cx="939800" cy="273050"/>
          </a:xfrm>
          <a:prstGeom prst="rect">
            <a:avLst/>
          </a:prstGeom>
          <a:noFill/>
          <a:ln/>
        </p:spPr>
        <p:txBody>
          <a:bodyPr wrap="square" lIns="0" tIns="0" rIns="0" bIns="0" rtlCol="0" anchor="t">
            <a:normAutofit/>
          </a:bodyPr>
          <a:lstStyle/>
          <a:p>
            <a:pPr algn="l" indent="0" marL="0">
              <a:lnSpc>
                <a:spcPts val="1950"/>
              </a:lnSpc>
              <a:buNone/>
            </a:pPr>
            <a:r>
              <a:rPr lang="en-US" sz="1500" b="1" dirty="0">
                <a:solidFill>
                  <a:srgbClr val="0B7358"/>
                </a:solidFill>
                <a:latin typeface="IBM Plex Sans" pitchFamily="34" charset="0"/>
                <a:ea typeface="IBM Plex Sans" pitchFamily="34" charset="-122"/>
                <a:cs typeface="IBM Plex Sans" pitchFamily="34" charset="-120"/>
              </a:rPr>
              <a:t>Week 4</a:t>
            </a:r>
            <a:endParaRPr lang="en-US" sz="1500" dirty="0"/>
          </a:p>
        </p:txBody>
      </p:sp>
      <p:sp>
        <p:nvSpPr>
          <p:cNvPr id="16" name="Text 14"/>
          <p:cNvSpPr/>
          <p:nvPr/>
        </p:nvSpPr>
        <p:spPr>
          <a:xfrm>
            <a:off x="2057400" y="4914850"/>
            <a:ext cx="2814255" cy="520700"/>
          </a:xfrm>
          <a:prstGeom prst="rect">
            <a:avLst/>
          </a:prstGeom>
          <a:noFill/>
          <a:ln/>
        </p:spPr>
        <p:txBody>
          <a:bodyPr wrap="square" lIns="0" tIns="0" rIns="0" bIns="0" rtlCol="0" anchor="t">
            <a:normAutofit/>
          </a:bodyPr>
          <a:lstStyle/>
          <a:p>
            <a:pPr algn="l" indent="0" marL="0">
              <a:lnSpc>
                <a:spcPts val="1950"/>
              </a:lnSpc>
              <a:buNone/>
            </a:pPr>
            <a:r>
              <a:rPr lang="en-US" sz="1500" dirty="0">
                <a:solidFill>
                  <a:srgbClr val="13202E"/>
                </a:solidFill>
                <a:latin typeface="IBM Plex Sans" pitchFamily="34" charset="0"/>
                <a:ea typeface="IBM Plex Sans" pitchFamily="34" charset="-122"/>
                <a:cs typeface="IBM Plex Sans" pitchFamily="34" charset="-120"/>
              </a:rPr>
              <a:t>Measure: re-run the audit, publish a listicle</a:t>
            </a:r>
            <a:endParaRPr lang="en-US" sz="1500" dirty="0"/>
          </a:p>
        </p:txBody>
      </p:sp>
      <p:sp>
        <p:nvSpPr>
          <p:cNvPr id="17" name="Shape 15"/>
          <p:cNvSpPr/>
          <p:nvPr/>
        </p:nvSpPr>
        <p:spPr>
          <a:xfrm>
            <a:off x="5221486" y="1803350"/>
            <a:ext cx="2989957" cy="4038650"/>
          </a:xfrm>
          <a:prstGeom prst="roundRect">
            <a:avLst>
              <a:gd name="adj" fmla="val 4248"/>
            </a:avLst>
          </a:prstGeom>
          <a:solidFill>
            <a:srgbClr val="FCFDFE"/>
          </a:solidFill>
          <a:ln/>
          <a:effectLst>
            <a:outerShdw sx="100000" sy="100000" kx="0" ky="0" algn="bl" rotWithShape="0" blurRad="50800" dist="12700" dir="5400000">
              <a:srgbClr val="0B2545">
                <a:alpha val="8000"/>
              </a:srgbClr>
            </a:outerShdw>
          </a:effectLst>
        </p:spPr>
      </p:sp>
      <p:sp>
        <p:nvSpPr>
          <p:cNvPr id="18" name="Shape 16"/>
          <p:cNvSpPr/>
          <p:nvPr/>
        </p:nvSpPr>
        <p:spPr>
          <a:xfrm>
            <a:off x="5221486" y="1803350"/>
            <a:ext cx="2989957" cy="4038650"/>
          </a:xfrm>
          <a:custGeom>
            <a:avLst/>
            <a:gdLst/>
            <a:ahLst/>
            <a:cxnLst/>
            <a:rect l="l" t="t" r="r" b="b"/>
            <a:pathLst>
              <a:path w="2989957" h="4038650">
                <a:moveTo>
                  <a:pt x="0" y="127000"/>
                </a:moveTo>
                <a:lnTo>
                  <a:pt x="0" y="127000"/>
                </a:lnTo>
                <a:arcTo hR="127000" wR="127000" stAng="10800000" swAng="5400000"/>
                <a:lnTo>
                  <a:pt x="2862957" y="0"/>
                </a:lnTo>
                <a:arcTo hR="127000" wR="127000" stAng="16200000" swAng="5400000"/>
                <a:lnTo>
                  <a:pt x="2989957" y="127000"/>
                </a:lnTo>
                <a:arcTo hR="88900" wR="127000" stAng="0" swAng="-5400000"/>
                <a:lnTo>
                  <a:pt x="127000" y="38100"/>
                </a:lnTo>
                <a:arcTo hR="88900" wR="127000" stAng="16200000" swAng="-5400000"/>
                <a:close/>
              </a:path>
            </a:pathLst>
          </a:custGeom>
          <a:solidFill>
            <a:srgbClr val="0F8A6A"/>
          </a:solidFill>
          <a:ln/>
        </p:spPr>
      </p:sp>
      <p:sp>
        <p:nvSpPr>
          <p:cNvPr id="19" name="Text 17"/>
          <p:cNvSpPr/>
          <p:nvPr/>
        </p:nvSpPr>
        <p:spPr>
          <a:xfrm>
            <a:off x="5475486" y="2095450"/>
            <a:ext cx="558998"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60</a:t>
            </a:r>
            <a:endParaRPr lang="en-US" sz="3200" dirty="0"/>
          </a:p>
        </p:txBody>
      </p:sp>
      <p:sp>
        <p:nvSpPr>
          <p:cNvPr id="20" name="Text 18"/>
          <p:cNvSpPr/>
          <p:nvPr/>
        </p:nvSpPr>
        <p:spPr>
          <a:xfrm>
            <a:off x="6059884" y="2228800"/>
            <a:ext cx="46340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B7358"/>
                </a:solidFill>
                <a:latin typeface="IBM Plex Sans" pitchFamily="34" charset="0"/>
                <a:ea typeface="IBM Plex Sans" pitchFamily="34" charset="-122"/>
                <a:cs typeface="IBM Plex Sans" pitchFamily="34" charset="-120"/>
              </a:rPr>
              <a:t>days</a:t>
            </a:r>
            <a:endParaRPr lang="en-US" sz="1500" dirty="0"/>
          </a:p>
        </p:txBody>
      </p:sp>
      <p:sp>
        <p:nvSpPr>
          <p:cNvPr id="21" name="Text 19"/>
          <p:cNvSpPr/>
          <p:nvPr/>
        </p:nvSpPr>
        <p:spPr>
          <a:xfrm>
            <a:off x="5475486" y="2628850"/>
            <a:ext cx="2556416"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Build the library</a:t>
            </a:r>
            <a:endParaRPr lang="en-US" sz="2000" dirty="0"/>
          </a:p>
        </p:txBody>
      </p:sp>
      <p:pic>
        <p:nvPicPr>
          <p:cNvPr id="22" name="Image 0" descr="Check">    </p:cNvPr>
          <p:cNvPicPr>
            <a:picLocks noChangeAspect="1"/>
          </p:cNvPicPr>
          <p:nvPr/>
        </p:nvPicPr>
        <p:blipFill>
          <a:blip r:embed="rId1"/>
          <a:srcRect l="0" r="0" t="0" b="0"/>
          <a:stretch/>
        </p:blipFill>
        <p:spPr>
          <a:xfrm>
            <a:off x="5475486" y="3047950"/>
            <a:ext cx="228600" cy="228600"/>
          </a:xfrm>
          <a:prstGeom prst="rect">
            <a:avLst/>
          </a:prstGeom>
        </p:spPr>
      </p:pic>
      <p:sp>
        <p:nvSpPr>
          <p:cNvPr id="23" name="Text 20"/>
          <p:cNvSpPr/>
          <p:nvPr/>
        </p:nvSpPr>
        <p:spPr>
          <a:xfrm>
            <a:off x="5792986" y="3047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10 Q&amp;A answers live</a:t>
            </a:r>
            <a:endParaRPr lang="en-US" sz="2000" dirty="0"/>
          </a:p>
        </p:txBody>
      </p:sp>
      <p:pic>
        <p:nvPicPr>
          <p:cNvPr id="24" name="Image 1" descr="Check">    </p:cNvPr>
          <p:cNvPicPr>
            <a:picLocks noChangeAspect="1"/>
          </p:cNvPicPr>
          <p:nvPr/>
        </p:nvPicPr>
        <p:blipFill>
          <a:blip r:embed="rId2"/>
          <a:srcRect l="0" r="0" t="0" b="0"/>
          <a:stretch/>
        </p:blipFill>
        <p:spPr>
          <a:xfrm>
            <a:off x="5475486" y="3809950"/>
            <a:ext cx="228600" cy="228600"/>
          </a:xfrm>
          <a:prstGeom prst="rect">
            <a:avLst/>
          </a:prstGeom>
        </p:spPr>
      </p:pic>
      <p:sp>
        <p:nvSpPr>
          <p:cNvPr id="25" name="Text 21"/>
          <p:cNvSpPr/>
          <p:nvPr/>
        </p:nvSpPr>
        <p:spPr>
          <a:xfrm>
            <a:off x="5792986" y="3809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2 neighborhood pages</a:t>
            </a:r>
            <a:endParaRPr lang="en-US" sz="2000" dirty="0"/>
          </a:p>
        </p:txBody>
      </p:sp>
      <p:pic>
        <p:nvPicPr>
          <p:cNvPr id="26" name="Image 2" descr="Check">    </p:cNvPr>
          <p:cNvPicPr>
            <a:picLocks noChangeAspect="1"/>
          </p:cNvPicPr>
          <p:nvPr/>
        </p:nvPicPr>
        <p:blipFill>
          <a:blip r:embed="rId3"/>
          <a:srcRect l="0" r="0" t="0" b="0"/>
          <a:stretch/>
        </p:blipFill>
        <p:spPr>
          <a:xfrm>
            <a:off x="5475486" y="4571950"/>
            <a:ext cx="228600" cy="228600"/>
          </a:xfrm>
          <a:prstGeom prst="rect">
            <a:avLst/>
          </a:prstGeom>
        </p:spPr>
      </p:pic>
      <p:sp>
        <p:nvSpPr>
          <p:cNvPr id="27" name="Text 22"/>
          <p:cNvSpPr/>
          <p:nvPr/>
        </p:nvSpPr>
        <p:spPr>
          <a:xfrm>
            <a:off x="5792986" y="4571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1 post with your own data</a:t>
            </a:r>
            <a:endParaRPr lang="en-US" sz="2000" dirty="0"/>
          </a:p>
        </p:txBody>
      </p:sp>
      <p:sp>
        <p:nvSpPr>
          <p:cNvPr id="28" name="Shape 23"/>
          <p:cNvSpPr/>
          <p:nvPr/>
        </p:nvSpPr>
        <p:spPr>
          <a:xfrm>
            <a:off x="8389243" y="1803350"/>
            <a:ext cx="2989957" cy="4038650"/>
          </a:xfrm>
          <a:prstGeom prst="roundRect">
            <a:avLst>
              <a:gd name="adj" fmla="val 4248"/>
            </a:avLst>
          </a:prstGeom>
          <a:solidFill>
            <a:srgbClr val="FCFDFE"/>
          </a:solidFill>
          <a:ln/>
          <a:effectLst>
            <a:outerShdw sx="100000" sy="100000" kx="0" ky="0" algn="bl" rotWithShape="0" blurRad="50800" dist="12700" dir="5400000">
              <a:srgbClr val="0B2545">
                <a:alpha val="8000"/>
              </a:srgbClr>
            </a:outerShdw>
          </a:effectLst>
        </p:spPr>
      </p:sp>
      <p:sp>
        <p:nvSpPr>
          <p:cNvPr id="29" name="Shape 24"/>
          <p:cNvSpPr/>
          <p:nvPr/>
        </p:nvSpPr>
        <p:spPr>
          <a:xfrm>
            <a:off x="8389243" y="1803350"/>
            <a:ext cx="2989957" cy="4038650"/>
          </a:xfrm>
          <a:custGeom>
            <a:avLst/>
            <a:gdLst/>
            <a:ahLst/>
            <a:cxnLst/>
            <a:rect l="l" t="t" r="r" b="b"/>
            <a:pathLst>
              <a:path w="2989957" h="4038650">
                <a:moveTo>
                  <a:pt x="0" y="127000"/>
                </a:moveTo>
                <a:lnTo>
                  <a:pt x="0" y="127000"/>
                </a:lnTo>
                <a:arcTo hR="127000" wR="127000" stAng="10800000" swAng="5400000"/>
                <a:lnTo>
                  <a:pt x="2862957" y="0"/>
                </a:lnTo>
                <a:arcTo hR="127000" wR="127000" stAng="16200000" swAng="5400000"/>
                <a:lnTo>
                  <a:pt x="2989957" y="127000"/>
                </a:lnTo>
                <a:arcTo hR="88900" wR="127000" stAng="0" swAng="-5400000"/>
                <a:lnTo>
                  <a:pt x="127000" y="38100"/>
                </a:lnTo>
                <a:arcTo hR="88900" wR="127000" stAng="16200000" swAng="-5400000"/>
                <a:close/>
              </a:path>
            </a:pathLst>
          </a:custGeom>
          <a:solidFill>
            <a:srgbClr val="0F8A6A"/>
          </a:solidFill>
          <a:ln/>
        </p:spPr>
      </p:sp>
      <p:sp>
        <p:nvSpPr>
          <p:cNvPr id="30" name="Text 25"/>
          <p:cNvSpPr/>
          <p:nvPr/>
        </p:nvSpPr>
        <p:spPr>
          <a:xfrm>
            <a:off x="8643243" y="2095450"/>
            <a:ext cx="558800" cy="431800"/>
          </a:xfrm>
          <a:prstGeom prst="rect">
            <a:avLst/>
          </a:prstGeom>
          <a:noFill/>
          <a:ln/>
        </p:spPr>
        <p:txBody>
          <a:bodyPr wrap="square" lIns="0" tIns="0" rIns="0" bIns="0" rtlCol="0" anchor="t">
            <a:normAutofit/>
          </a:bodyPr>
          <a:lstStyle/>
          <a:p>
            <a:pPr algn="l" indent="0" marL="0">
              <a:lnSpc>
                <a:spcPts val="3200"/>
              </a:lnSpc>
              <a:buNone/>
            </a:pPr>
            <a:r>
              <a:rPr lang="en-US" sz="3200" b="1" dirty="0">
                <a:solidFill>
                  <a:srgbClr val="0F8A6A"/>
                </a:solidFill>
                <a:latin typeface="Archivo" pitchFamily="34" charset="0"/>
                <a:ea typeface="Archivo" pitchFamily="34" charset="-122"/>
                <a:cs typeface="Archivo" pitchFamily="34" charset="-120"/>
              </a:rPr>
              <a:t>90</a:t>
            </a:r>
            <a:endParaRPr lang="en-US" sz="3200" dirty="0"/>
          </a:p>
        </p:txBody>
      </p:sp>
      <p:sp>
        <p:nvSpPr>
          <p:cNvPr id="31" name="Text 26"/>
          <p:cNvSpPr/>
          <p:nvPr/>
        </p:nvSpPr>
        <p:spPr>
          <a:xfrm>
            <a:off x="9227443" y="2228800"/>
            <a:ext cx="463401" cy="292100"/>
          </a:xfrm>
          <a:prstGeom prst="rect">
            <a:avLst/>
          </a:prstGeom>
          <a:noFill/>
          <a:ln/>
        </p:spPr>
        <p:txBody>
          <a:bodyPr wrap="square" lIns="0" tIns="0" rIns="0" bIns="0" rtlCol="0" anchor="t">
            <a:normAutofit/>
          </a:bodyPr>
          <a:lstStyle/>
          <a:p>
            <a:pPr algn="l" indent="0" marL="0">
              <a:lnSpc>
                <a:spcPts val="2100"/>
              </a:lnSpc>
              <a:buNone/>
            </a:pPr>
            <a:r>
              <a:rPr lang="en-US" sz="1500" b="1" dirty="0">
                <a:solidFill>
                  <a:srgbClr val="0B7358"/>
                </a:solidFill>
                <a:latin typeface="IBM Plex Sans" pitchFamily="34" charset="0"/>
                <a:ea typeface="IBM Plex Sans" pitchFamily="34" charset="-122"/>
                <a:cs typeface="IBM Plex Sans" pitchFamily="34" charset="-120"/>
              </a:rPr>
              <a:t>days</a:t>
            </a:r>
            <a:endParaRPr lang="en-US" sz="1500" dirty="0"/>
          </a:p>
        </p:txBody>
      </p:sp>
      <p:sp>
        <p:nvSpPr>
          <p:cNvPr id="32" name="Text 27"/>
          <p:cNvSpPr/>
          <p:nvPr/>
        </p:nvSpPr>
        <p:spPr>
          <a:xfrm>
            <a:off x="8643243" y="2628850"/>
            <a:ext cx="2556416"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Make it a habit</a:t>
            </a:r>
            <a:endParaRPr lang="en-US" sz="2000" dirty="0"/>
          </a:p>
        </p:txBody>
      </p:sp>
      <p:pic>
        <p:nvPicPr>
          <p:cNvPr id="33" name="Image 3" descr="Check">    </p:cNvPr>
          <p:cNvPicPr>
            <a:picLocks noChangeAspect="1"/>
          </p:cNvPicPr>
          <p:nvPr/>
        </p:nvPicPr>
        <p:blipFill>
          <a:blip r:embed="rId4"/>
          <a:srcRect l="0" r="0" t="0" b="0"/>
          <a:stretch/>
        </p:blipFill>
        <p:spPr>
          <a:xfrm>
            <a:off x="8643243" y="3047950"/>
            <a:ext cx="228600" cy="228600"/>
          </a:xfrm>
          <a:prstGeom prst="rect">
            <a:avLst/>
          </a:prstGeom>
        </p:spPr>
      </p:pic>
      <p:sp>
        <p:nvSpPr>
          <p:cNvPr id="34" name="Text 28"/>
          <p:cNvSpPr/>
          <p:nvPr/>
        </p:nvSpPr>
        <p:spPr>
          <a:xfrm>
            <a:off x="8960743" y="3047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A market update every month</a:t>
            </a:r>
            <a:endParaRPr lang="en-US" sz="2000" dirty="0"/>
          </a:p>
        </p:txBody>
      </p:sp>
      <p:pic>
        <p:nvPicPr>
          <p:cNvPr id="35" name="Image 4" descr="Check">    </p:cNvPr>
          <p:cNvPicPr>
            <a:picLocks noChangeAspect="1"/>
          </p:cNvPicPr>
          <p:nvPr/>
        </p:nvPicPr>
        <p:blipFill>
          <a:blip r:embed="rId5"/>
          <a:srcRect l="0" r="0" t="0" b="0"/>
          <a:stretch/>
        </p:blipFill>
        <p:spPr>
          <a:xfrm>
            <a:off x="8643243" y="3809950"/>
            <a:ext cx="228600" cy="228600"/>
          </a:xfrm>
          <a:prstGeom prst="rect">
            <a:avLst/>
          </a:prstGeom>
        </p:spPr>
      </p:pic>
      <p:sp>
        <p:nvSpPr>
          <p:cNvPr id="36" name="Text 29"/>
          <p:cNvSpPr/>
          <p:nvPr/>
        </p:nvSpPr>
        <p:spPr>
          <a:xfrm>
            <a:off x="8960743" y="3809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Compare to month one</a:t>
            </a:r>
            <a:endParaRPr lang="en-US" sz="2000" dirty="0"/>
          </a:p>
        </p:txBody>
      </p:sp>
      <p:pic>
        <p:nvPicPr>
          <p:cNvPr id="37" name="Image 5" descr="Check">    </p:cNvPr>
          <p:cNvPicPr>
            <a:picLocks noChangeAspect="1"/>
          </p:cNvPicPr>
          <p:nvPr/>
        </p:nvPicPr>
        <p:blipFill>
          <a:blip r:embed="rId6"/>
          <a:srcRect l="0" r="0" t="0" b="0"/>
          <a:stretch/>
        </p:blipFill>
        <p:spPr>
          <a:xfrm>
            <a:off x="8643243" y="4571950"/>
            <a:ext cx="228600" cy="228600"/>
          </a:xfrm>
          <a:prstGeom prst="rect">
            <a:avLst/>
          </a:prstGeom>
        </p:spPr>
      </p:pic>
      <p:sp>
        <p:nvSpPr>
          <p:cNvPr id="38" name="Text 30"/>
          <p:cNvSpPr/>
          <p:nvPr/>
        </p:nvSpPr>
        <p:spPr>
          <a:xfrm>
            <a:off x="8960743" y="4571950"/>
            <a:ext cx="2229391" cy="660400"/>
          </a:xfrm>
          <a:prstGeom prst="rect">
            <a:avLst/>
          </a:prstGeom>
          <a:noFill/>
          <a:ln/>
        </p:spPr>
        <p:txBody>
          <a:bodyPr wrap="square" lIns="0" tIns="0" rIns="0" bIns="0" rtlCol="0" anchor="t">
            <a:normAutofit/>
          </a:bodyPr>
          <a:lstStyle/>
          <a:p>
            <a:pPr algn="l" indent="0" marL="0">
              <a:lnSpc>
                <a:spcPts val="2500"/>
              </a:lnSpc>
              <a:buNone/>
            </a:pPr>
            <a:r>
              <a:rPr lang="en-US" sz="2000" dirty="0">
                <a:solidFill>
                  <a:srgbClr val="13202E"/>
                </a:solidFill>
                <a:latin typeface="IBM Plex Sans" pitchFamily="34" charset="0"/>
                <a:ea typeface="IBM Plex Sans" pitchFamily="34" charset="-122"/>
                <a:cs typeface="IBM Plex Sans" pitchFamily="34" charset="-120"/>
              </a:rPr>
              <a:t>Keep showing up off-site</a:t>
            </a:r>
            <a:endParaRPr lang="en-US" sz="2000" dirty="0"/>
          </a:p>
        </p:txBody>
      </p:sp>
      <p:sp>
        <p:nvSpPr>
          <p:cNvPr id="39" name="Text 31"/>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Your plan</a:t>
            </a:r>
            <a:endParaRPr lang="en-US" sz="1200" dirty="0"/>
          </a:p>
        </p:txBody>
      </p:sp>
      <p:sp>
        <p:nvSpPr>
          <p:cNvPr id="40" name="Text 32"/>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22</a:t>
            </a:r>
            <a:endParaRPr lang="en-US" sz="12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5F6F8"/>
        </a:solidFill>
      </p:bgPr>
    </p:bg>
    <p:spTree>
      <p:nvGrpSpPr>
        <p:cNvPr id="1" name=""/>
        <p:cNvGrpSpPr/>
        <p:nvPr/>
      </p:nvGrpSpPr>
      <p:grpSpPr>
        <a:xfrm>
          <a:off x="0" y="0"/>
          <a:ext cx="0" cy="0"/>
          <a:chOff x="0" y="0"/>
          <a:chExt cx="0" cy="0"/>
        </a:xfrm>
      </p:grpSpPr>
      <p:sp>
        <p:nvSpPr>
          <p:cNvPr id="2" name="Text 0"/>
          <p:cNvSpPr/>
          <p:nvPr/>
        </p:nvSpPr>
        <p:spPr>
          <a:xfrm>
            <a:off x="812800" y="812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0B7358"/>
                </a:solidFill>
                <a:latin typeface="IBM Plex Sans" pitchFamily="34" charset="0"/>
                <a:ea typeface="IBM Plex Sans" pitchFamily="34" charset="-122"/>
                <a:cs typeface="IBM Plex Sans" pitchFamily="34" charset="-120"/>
              </a:rPr>
              <a:t>YOUR NEXT STEP · FROM PART 1</a:t>
            </a:r>
            <a:endParaRPr lang="en-US" sz="1200" dirty="0"/>
          </a:p>
        </p:txBody>
      </p:sp>
      <p:sp>
        <p:nvSpPr>
          <p:cNvPr id="3" name="Text 1"/>
          <p:cNvSpPr/>
          <p:nvPr/>
        </p:nvSpPr>
        <p:spPr>
          <a:xfrm>
            <a:off x="812800" y="1102320"/>
            <a:ext cx="10883392" cy="472430"/>
          </a:xfrm>
          <a:prstGeom prst="rect">
            <a:avLst/>
          </a:prstGeom>
          <a:noFill/>
          <a:ln/>
        </p:spPr>
        <p:txBody>
          <a:bodyPr wrap="square" lIns="0" tIns="0" rIns="0" bIns="0" rtlCol="0" anchor="t">
            <a:normAutofit/>
          </a:bodyPr>
          <a:lstStyle/>
          <a:p>
            <a:pPr algn="l" indent="0" marL="0">
              <a:lnSpc>
                <a:spcPts val="3520"/>
              </a:lnSpc>
              <a:buNone/>
            </a:pPr>
            <a:r>
              <a:rPr lang="en-US" sz="3200" b="1" dirty="0">
                <a:solidFill>
                  <a:srgbClr val="0B2545"/>
                </a:solidFill>
                <a:latin typeface="Archivo" pitchFamily="34" charset="0"/>
                <a:ea typeface="Archivo" pitchFamily="34" charset="-122"/>
                <a:cs typeface="Archivo" pitchFamily="34" charset="-120"/>
              </a:rPr>
              <a:t>Run the audit this week</a:t>
            </a:r>
            <a:endParaRPr lang="en-US" sz="3200" dirty="0"/>
          </a:p>
        </p:txBody>
      </p:sp>
      <p:sp>
        <p:nvSpPr>
          <p:cNvPr id="4" name="Shape 2"/>
          <p:cNvSpPr/>
          <p:nvPr/>
        </p:nvSpPr>
        <p:spPr>
          <a:xfrm>
            <a:off x="812800" y="1921867"/>
            <a:ext cx="355600" cy="355600"/>
          </a:xfrm>
          <a:prstGeom prst="roundRect">
            <a:avLst>
              <a:gd name="adj" fmla="val 50000"/>
            </a:avLst>
          </a:prstGeom>
          <a:solidFill>
            <a:srgbClr val="0B7358"/>
          </a:solidFill>
          <a:ln/>
        </p:spPr>
      </p:sp>
      <p:sp>
        <p:nvSpPr>
          <p:cNvPr id="5" name="Text 3"/>
          <p:cNvSpPr/>
          <p:nvPr/>
        </p:nvSpPr>
        <p:spPr>
          <a:xfrm>
            <a:off x="931019" y="2004417"/>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1</a:t>
            </a:r>
            <a:endParaRPr lang="en-US" sz="1500" dirty="0"/>
          </a:p>
        </p:txBody>
      </p:sp>
      <p:sp>
        <p:nvSpPr>
          <p:cNvPr id="6" name="Text 4"/>
          <p:cNvSpPr/>
          <p:nvPr/>
        </p:nvSpPr>
        <p:spPr>
          <a:xfrm>
            <a:off x="1320800" y="1921867"/>
            <a:ext cx="4342892"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Ask the four engines</a:t>
            </a:r>
            <a:endParaRPr lang="en-US" sz="2000" dirty="0"/>
          </a:p>
        </p:txBody>
      </p:sp>
      <p:sp>
        <p:nvSpPr>
          <p:cNvPr id="7" name="Text 5"/>
          <p:cNvSpPr/>
          <p:nvPr/>
        </p:nvSpPr>
        <p:spPr>
          <a:xfrm>
            <a:off x="1320800" y="2264767"/>
            <a:ext cx="434289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“Who's the best real estate agent in [City]?” and “What do you know about me?”</a:t>
            </a:r>
            <a:endParaRPr lang="en-US" sz="1500" dirty="0"/>
          </a:p>
        </p:txBody>
      </p:sp>
      <p:sp>
        <p:nvSpPr>
          <p:cNvPr id="8" name="Shape 6"/>
          <p:cNvSpPr/>
          <p:nvPr/>
        </p:nvSpPr>
        <p:spPr>
          <a:xfrm>
            <a:off x="812800" y="3238450"/>
            <a:ext cx="355600" cy="355600"/>
          </a:xfrm>
          <a:prstGeom prst="roundRect">
            <a:avLst>
              <a:gd name="adj" fmla="val 50000"/>
            </a:avLst>
          </a:prstGeom>
          <a:solidFill>
            <a:srgbClr val="0B7358"/>
          </a:solidFill>
          <a:ln/>
        </p:spPr>
      </p:sp>
      <p:sp>
        <p:nvSpPr>
          <p:cNvPr id="9" name="Text 7"/>
          <p:cNvSpPr/>
          <p:nvPr/>
        </p:nvSpPr>
        <p:spPr>
          <a:xfrm>
            <a:off x="931019" y="3321000"/>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2</a:t>
            </a:r>
            <a:endParaRPr lang="en-US" sz="1500" dirty="0"/>
          </a:p>
        </p:txBody>
      </p:sp>
      <p:sp>
        <p:nvSpPr>
          <p:cNvPr id="10" name="Text 8"/>
          <p:cNvSpPr/>
          <p:nvPr/>
        </p:nvSpPr>
        <p:spPr>
          <a:xfrm>
            <a:off x="1320800" y="3238450"/>
            <a:ext cx="4342892" cy="6096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Answer the three yes/no questions</a:t>
            </a:r>
            <a:endParaRPr lang="en-US" sz="2000" dirty="0"/>
          </a:p>
        </p:txBody>
      </p:sp>
      <p:sp>
        <p:nvSpPr>
          <p:cNvPr id="11" name="Text 9"/>
          <p:cNvSpPr/>
          <p:nvPr/>
        </p:nvSpPr>
        <p:spPr>
          <a:xfrm>
            <a:off x="1320800" y="3873450"/>
            <a:ext cx="434289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Your About page, one answer page, three outside mentions.</a:t>
            </a:r>
            <a:endParaRPr lang="en-US" sz="1500" dirty="0"/>
          </a:p>
        </p:txBody>
      </p:sp>
      <p:sp>
        <p:nvSpPr>
          <p:cNvPr id="12" name="Shape 10"/>
          <p:cNvSpPr/>
          <p:nvPr/>
        </p:nvSpPr>
        <p:spPr>
          <a:xfrm>
            <a:off x="812800" y="4847134"/>
            <a:ext cx="355600" cy="355600"/>
          </a:xfrm>
          <a:prstGeom prst="roundRect">
            <a:avLst>
              <a:gd name="adj" fmla="val 50000"/>
            </a:avLst>
          </a:prstGeom>
          <a:solidFill>
            <a:srgbClr val="0B7358"/>
          </a:solidFill>
          <a:ln/>
        </p:spPr>
      </p:sp>
      <p:sp>
        <p:nvSpPr>
          <p:cNvPr id="13" name="Text 11"/>
          <p:cNvSpPr/>
          <p:nvPr/>
        </p:nvSpPr>
        <p:spPr>
          <a:xfrm>
            <a:off x="931019" y="4929684"/>
            <a:ext cx="169962" cy="215900"/>
          </a:xfrm>
          <a:prstGeom prst="rect">
            <a:avLst/>
          </a:prstGeom>
          <a:noFill/>
          <a:ln/>
        </p:spPr>
        <p:txBody>
          <a:bodyPr wrap="square" lIns="0" tIns="0" rIns="0" bIns="0" rtlCol="0" anchor="t">
            <a:normAutofit/>
          </a:bodyPr>
          <a:lstStyle/>
          <a:p>
            <a:pPr algn="l" indent="0" marL="0">
              <a:lnSpc>
                <a:spcPts val="1500"/>
              </a:lnSpc>
              <a:buNone/>
            </a:pPr>
            <a:r>
              <a:rPr lang="en-US" sz="1500" b="1" dirty="0">
                <a:solidFill>
                  <a:srgbClr val="F5F6F8"/>
                </a:solidFill>
                <a:latin typeface="Archivo" pitchFamily="34" charset="0"/>
                <a:ea typeface="Archivo" pitchFamily="34" charset="-122"/>
                <a:cs typeface="Archivo" pitchFamily="34" charset="-120"/>
              </a:rPr>
              <a:t>3</a:t>
            </a:r>
            <a:endParaRPr lang="en-US" sz="1500" dirty="0"/>
          </a:p>
        </p:txBody>
      </p:sp>
      <p:sp>
        <p:nvSpPr>
          <p:cNvPr id="14" name="Text 12"/>
          <p:cNvSpPr/>
          <p:nvPr/>
        </p:nvSpPr>
        <p:spPr>
          <a:xfrm>
            <a:off x="1320800" y="4847134"/>
            <a:ext cx="4342892" cy="317500"/>
          </a:xfrm>
          <a:prstGeom prst="rect">
            <a:avLst/>
          </a:prstGeom>
          <a:noFill/>
          <a:ln/>
        </p:spPr>
        <p:txBody>
          <a:bodyPr wrap="square" lIns="0" tIns="0" rIns="0" bIns="0" rtlCol="0" anchor="t">
            <a:normAutofit/>
          </a:bodyPr>
          <a:lstStyle/>
          <a:p>
            <a:pPr algn="l" indent="0" marL="0">
              <a:lnSpc>
                <a:spcPts val="2300"/>
              </a:lnSpc>
              <a:buNone/>
            </a:pPr>
            <a:r>
              <a:rPr lang="en-US" sz="2000" b="1" dirty="0">
                <a:solidFill>
                  <a:srgbClr val="0B2545"/>
                </a:solidFill>
                <a:latin typeface="Archivo" pitchFamily="34" charset="0"/>
                <a:ea typeface="Archivo" pitchFamily="34" charset="-122"/>
                <a:cs typeface="Archivo" pitchFamily="34" charset="-120"/>
              </a:rPr>
              <a:t>Pick your niche question</a:t>
            </a:r>
            <a:endParaRPr lang="en-US" sz="2000" dirty="0"/>
          </a:p>
        </p:txBody>
      </p:sp>
      <p:sp>
        <p:nvSpPr>
          <p:cNvPr id="15" name="Text 13"/>
          <p:cNvSpPr/>
          <p:nvPr/>
        </p:nvSpPr>
        <p:spPr>
          <a:xfrm>
            <a:off x="1320800" y="5190034"/>
            <a:ext cx="434289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3C4A5A"/>
                </a:solidFill>
                <a:latin typeface="IBM Plex Sans" pitchFamily="34" charset="0"/>
                <a:ea typeface="IBM Plex Sans" pitchFamily="34" charset="-122"/>
                <a:cs typeface="IBM Plex Sans" pitchFamily="34" charset="-120"/>
              </a:rPr>
              <a:t>The one your market asks AI most. Write that answer first.</a:t>
            </a:r>
            <a:endParaRPr lang="en-US" sz="1500" dirty="0"/>
          </a:p>
        </p:txBody>
      </p:sp>
      <p:sp>
        <p:nvSpPr>
          <p:cNvPr id="16" name="Shape 14"/>
          <p:cNvSpPr/>
          <p:nvPr/>
        </p:nvSpPr>
        <p:spPr>
          <a:xfrm>
            <a:off x="5943600" y="1803350"/>
            <a:ext cx="5435600" cy="4038650"/>
          </a:xfrm>
          <a:prstGeom prst="roundRect">
            <a:avLst>
              <a:gd name="adj" fmla="val 3774"/>
            </a:avLst>
          </a:prstGeom>
          <a:solidFill>
            <a:srgbClr val="0B2545"/>
          </a:solidFill>
          <a:ln/>
        </p:spPr>
      </p:sp>
      <p:sp>
        <p:nvSpPr>
          <p:cNvPr id="17" name="Text 15"/>
          <p:cNvSpPr/>
          <p:nvPr/>
        </p:nvSpPr>
        <p:spPr>
          <a:xfrm>
            <a:off x="6299200" y="2636490"/>
            <a:ext cx="4866132" cy="238720"/>
          </a:xfrm>
          <a:prstGeom prst="rect">
            <a:avLst/>
          </a:prstGeom>
          <a:noFill/>
          <a:ln/>
        </p:spPr>
        <p:txBody>
          <a:bodyPr wrap="square" lIns="0" tIns="0" rIns="0" bIns="0" rtlCol="0" anchor="t">
            <a:normAutofit/>
          </a:bodyPr>
          <a:lstStyle/>
          <a:p>
            <a:pPr algn="l" indent="0" marL="0">
              <a:lnSpc>
                <a:spcPts val="1680"/>
              </a:lnSpc>
              <a:buNone/>
            </a:pPr>
            <a:r>
              <a:rPr lang="en-US" sz="1200" b="1" spc="100" kern="0" dirty="0">
                <a:solidFill>
                  <a:srgbClr val="5FD3AE"/>
                </a:solidFill>
                <a:latin typeface="IBM Plex Sans" pitchFamily="34" charset="0"/>
                <a:ea typeface="IBM Plex Sans" pitchFamily="34" charset="-122"/>
                <a:cs typeface="IBM Plex Sans" pitchFamily="34" charset="-120"/>
              </a:rPr>
              <a:t>HOW I CAN HELP</a:t>
            </a:r>
            <a:endParaRPr lang="en-US" sz="1200" dirty="0"/>
          </a:p>
        </p:txBody>
      </p:sp>
      <p:sp>
        <p:nvSpPr>
          <p:cNvPr id="18" name="Text 16"/>
          <p:cNvSpPr/>
          <p:nvPr/>
        </p:nvSpPr>
        <p:spPr>
          <a:xfrm>
            <a:off x="6299200" y="3027611"/>
            <a:ext cx="4866132" cy="1295400"/>
          </a:xfrm>
          <a:prstGeom prst="rect">
            <a:avLst/>
          </a:prstGeom>
          <a:noFill/>
          <a:ln/>
        </p:spPr>
        <p:txBody>
          <a:bodyPr wrap="square" lIns="0" tIns="0" rIns="0" bIns="0" rtlCol="0" anchor="t">
            <a:normAutofit/>
          </a:bodyPr>
          <a:lstStyle/>
          <a:p>
            <a:pPr algn="l" indent="0" marL="0">
              <a:lnSpc>
                <a:spcPts val="2500"/>
              </a:lnSpc>
              <a:buNone/>
            </a:pPr>
            <a:r>
              <a:rPr lang="en-US" sz="2000" b="1" dirty="0">
                <a:solidFill>
                  <a:srgbClr val="F5F6F8"/>
                </a:solidFill>
                <a:latin typeface="Archivo" pitchFamily="34" charset="0"/>
                <a:ea typeface="Archivo" pitchFamily="34" charset="-122"/>
                <a:cs typeface="Archivo" pitchFamily="34" charset="-120"/>
              </a:rPr>
              <a:t>“I'll give you accurate, plain-English answers to the financing questions on your FAQ hub: down payment, credit, loan types.”</a:t>
            </a:r>
            <a:endParaRPr lang="en-US" sz="2000" dirty="0"/>
          </a:p>
        </p:txBody>
      </p:sp>
      <p:sp>
        <p:nvSpPr>
          <p:cNvPr id="19" name="Text 17"/>
          <p:cNvSpPr/>
          <p:nvPr/>
        </p:nvSpPr>
        <p:spPr>
          <a:xfrm>
            <a:off x="6299200" y="4475411"/>
            <a:ext cx="4866132"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6E3"/>
                </a:solidFill>
                <a:latin typeface="IBM Plex Sans" pitchFamily="34" charset="0"/>
                <a:ea typeface="IBM Plex Sans" pitchFamily="34" charset="-122"/>
                <a:cs typeface="IBM Plex Sans" pitchFamily="34" charset="-120"/>
              </a:rPr>
              <a:t>Any co-branded piece goes through my compliance team first.</a:t>
            </a:r>
            <a:endParaRPr lang="en-US" sz="1500" dirty="0"/>
          </a:p>
        </p:txBody>
      </p:sp>
      <p:sp>
        <p:nvSpPr>
          <p:cNvPr id="20" name="Text 18"/>
          <p:cNvSpPr/>
          <p:nvPr/>
        </p:nvSpPr>
        <p:spPr>
          <a:xfrm>
            <a:off x="812800" y="6238280"/>
            <a:ext cx="8502650"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AEO for Realtors · Your next step</a:t>
            </a:r>
            <a:endParaRPr lang="en-US" sz="1200" dirty="0"/>
          </a:p>
        </p:txBody>
      </p:sp>
      <p:sp>
        <p:nvSpPr>
          <p:cNvPr id="21" name="Text 19"/>
          <p:cNvSpPr/>
          <p:nvPr/>
        </p:nvSpPr>
        <p:spPr>
          <a:xfrm>
            <a:off x="10566400" y="6238280"/>
            <a:ext cx="812800" cy="238720"/>
          </a:xfrm>
          <a:prstGeom prst="rect">
            <a:avLst/>
          </a:prstGeom>
          <a:noFill/>
          <a:ln/>
        </p:spPr>
        <p:txBody>
          <a:bodyPr wrap="square" lIns="0" tIns="0" rIns="0" bIns="0" rtlCol="0" anchor="t">
            <a:normAutofit/>
          </a:bodyPr>
          <a:lstStyle/>
          <a:p>
            <a:pPr algn="r" indent="0" marL="0">
              <a:lnSpc>
                <a:spcPts val="1680"/>
              </a:lnSpc>
              <a:buNone/>
            </a:pPr>
            <a:r>
              <a:rPr lang="en-US" sz="1200" dirty="0">
                <a:solidFill>
                  <a:srgbClr val="5B6878"/>
                </a:solidFill>
                <a:latin typeface="IBM Plex Sans" pitchFamily="34" charset="0"/>
                <a:ea typeface="IBM Plex Sans" pitchFamily="34" charset="-122"/>
                <a:cs typeface="IBM Plex Sans" pitchFamily="34" charset="-120"/>
              </a:rPr>
              <a:t>23</a:t>
            </a:r>
            <a:endParaRPr lang="en-US" sz="1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B2545"/>
        </a:solidFill>
      </p:bgPr>
    </p:bg>
    <p:spTree>
      <p:nvGrpSpPr>
        <p:cNvPr id="1" name=""/>
        <p:cNvGrpSpPr/>
        <p:nvPr/>
      </p:nvGrpSpPr>
      <p:grpSpPr>
        <a:xfrm>
          <a:off x="0" y="0"/>
          <a:ext cx="0" cy="0"/>
          <a:chOff x="0" y="0"/>
          <a:chExt cx="0" cy="0"/>
        </a:xfrm>
      </p:grpSpPr>
      <p:sp>
        <p:nvSpPr>
          <p:cNvPr id="2" name="Text 0"/>
          <p:cNvSpPr/>
          <p:nvPr/>
        </p:nvSpPr>
        <p:spPr>
          <a:xfrm>
            <a:off x="812800" y="195580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b="1" spc="150" kern="0" dirty="0">
                <a:solidFill>
                  <a:srgbClr val="5FD3AE"/>
                </a:solidFill>
                <a:latin typeface="IBM Plex Sans" pitchFamily="34" charset="0"/>
                <a:ea typeface="IBM Plex Sans" pitchFamily="34" charset="-122"/>
                <a:cs typeface="IBM Plex Sans" pitchFamily="34" charset="-120"/>
              </a:rPr>
              <a:t>Q&amp;A</a:t>
            </a:r>
            <a:endParaRPr lang="en-US" sz="1200" dirty="0"/>
          </a:p>
        </p:txBody>
      </p:sp>
      <p:sp>
        <p:nvSpPr>
          <p:cNvPr id="3" name="Text 1"/>
          <p:cNvSpPr/>
          <p:nvPr/>
        </p:nvSpPr>
        <p:spPr>
          <a:xfrm>
            <a:off x="812800" y="2524720"/>
            <a:ext cx="6540500" cy="878830"/>
          </a:xfrm>
          <a:prstGeom prst="rect">
            <a:avLst/>
          </a:prstGeom>
          <a:noFill/>
          <a:ln/>
        </p:spPr>
        <p:txBody>
          <a:bodyPr wrap="square" lIns="0" tIns="0" rIns="0" bIns="0" rtlCol="0" anchor="t">
            <a:normAutofit/>
          </a:bodyPr>
          <a:lstStyle/>
          <a:p>
            <a:pPr algn="l" indent="0" marL="0">
              <a:lnSpc>
                <a:spcPts val="6720"/>
              </a:lnSpc>
              <a:buNone/>
            </a:pPr>
            <a:r>
              <a:rPr lang="en-US" sz="6400" b="1" dirty="0">
                <a:solidFill>
                  <a:srgbClr val="F5F6F8"/>
                </a:solidFill>
                <a:latin typeface="Archivo" pitchFamily="34" charset="0"/>
                <a:ea typeface="Archivo" pitchFamily="34" charset="-122"/>
                <a:cs typeface="Archivo" pitchFamily="34" charset="-120"/>
              </a:rPr>
              <a:t>Questions?</a:t>
            </a:r>
            <a:endParaRPr lang="en-US" sz="6400" dirty="0"/>
          </a:p>
        </p:txBody>
      </p:sp>
      <p:sp>
        <p:nvSpPr>
          <p:cNvPr id="4" name="Text 2"/>
          <p:cNvSpPr/>
          <p:nvPr/>
        </p:nvSpPr>
        <p:spPr>
          <a:xfrm>
            <a:off x="812800" y="3581350"/>
            <a:ext cx="6540500" cy="381000"/>
          </a:xfrm>
          <a:prstGeom prst="rect">
            <a:avLst/>
          </a:prstGeom>
          <a:noFill/>
          <a:ln/>
        </p:spPr>
        <p:txBody>
          <a:bodyPr wrap="square" lIns="0" tIns="0" rIns="0" bIns="0" rtlCol="0" anchor="t">
            <a:normAutofit/>
          </a:bodyPr>
          <a:lstStyle/>
          <a:p>
            <a:pPr algn="l" indent="0" marL="0">
              <a:lnSpc>
                <a:spcPts val="2800"/>
              </a:lnSpc>
              <a:buNone/>
            </a:pPr>
            <a:r>
              <a:rPr lang="en-US" sz="2000" b="1" dirty="0">
                <a:solidFill>
                  <a:srgbClr val="FFD54A"/>
                </a:solidFill>
                <a:latin typeface="Archivo" pitchFamily="34" charset="0"/>
                <a:ea typeface="Archivo" pitchFamily="34" charset="-122"/>
                <a:cs typeface="Archivo" pitchFamily="34" charset="-120"/>
              </a:rPr>
              <a:t>[Your Name]</a:t>
            </a:r>
            <a:endParaRPr lang="en-US" sz="2000" dirty="0"/>
          </a:p>
        </p:txBody>
      </p:sp>
      <p:sp>
        <p:nvSpPr>
          <p:cNvPr id="5" name="Text 3"/>
          <p:cNvSpPr/>
          <p:nvPr/>
        </p:nvSpPr>
        <p:spPr>
          <a:xfrm>
            <a:off x="812800" y="4000450"/>
            <a:ext cx="65405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E6EDF5"/>
                </a:solidFill>
                <a:latin typeface="IBM Plex Sans" pitchFamily="34" charset="0"/>
                <a:ea typeface="IBM Plex Sans" pitchFamily="34" charset="-122"/>
                <a:cs typeface="IBM Plex Sans" pitchFamily="34" charset="-120"/>
              </a:rPr>
              <a:t>Loan Officer · Movement Mortgage · NMLS #</a:t>
            </a:r>
            <a:r>
              <a:rPr lang="en-US" sz="1500" dirty="0">
                <a:solidFill>
                  <a:srgbClr val="FFD54A"/>
                </a:solidFill>
                <a:latin typeface="IBM Plex Sans" pitchFamily="34" charset="0"/>
                <a:ea typeface="IBM Plex Sans" pitchFamily="34" charset="-122"/>
                <a:cs typeface="IBM Plex Sans" pitchFamily="34" charset="-120"/>
              </a:rPr>
              <a:t>[______]</a:t>
            </a:r>
            <a:endParaRPr lang="en-US" sz="1500" dirty="0"/>
          </a:p>
        </p:txBody>
      </p:sp>
      <p:sp>
        <p:nvSpPr>
          <p:cNvPr id="6" name="Text 4"/>
          <p:cNvSpPr/>
          <p:nvPr/>
        </p:nvSpPr>
        <p:spPr>
          <a:xfrm>
            <a:off x="812800" y="4330650"/>
            <a:ext cx="6540500" cy="2921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FFD54A"/>
                </a:solidFill>
                <a:latin typeface="IBM Plex Sans" pitchFamily="34" charset="0"/>
                <a:ea typeface="IBM Plex Sans" pitchFamily="34" charset="-122"/>
                <a:cs typeface="IBM Plex Sans" pitchFamily="34" charset="-120"/>
              </a:rPr>
              <a:t>[Phone]</a:t>
            </a:r>
            <a:r>
              <a:rPr lang="en-US" sz="1500" dirty="0">
                <a:solidFill>
                  <a:srgbClr val="E6EDF5"/>
                </a:solidFill>
                <a:latin typeface="IBM Plex Sans" pitchFamily="34" charset="0"/>
                <a:ea typeface="IBM Plex Sans" pitchFamily="34" charset="-122"/>
                <a:cs typeface="IBM Plex Sans" pitchFamily="34" charset="-120"/>
              </a:rPr>
              <a:t> · </a:t>
            </a:r>
            <a:r>
              <a:rPr lang="en-US" sz="1500" dirty="0">
                <a:solidFill>
                  <a:srgbClr val="FFD54A"/>
                </a:solidFill>
                <a:latin typeface="IBM Plex Sans" pitchFamily="34" charset="0"/>
                <a:ea typeface="IBM Plex Sans" pitchFamily="34" charset="-122"/>
                <a:cs typeface="IBM Plex Sans" pitchFamily="34" charset="-120"/>
              </a:rPr>
              <a:t>[Email]</a:t>
            </a:r>
            <a:r>
              <a:rPr lang="en-US" sz="1500" dirty="0">
                <a:solidFill>
                  <a:srgbClr val="E6EDF5"/>
                </a:solidFill>
                <a:latin typeface="IBM Plex Sans" pitchFamily="34" charset="0"/>
                <a:ea typeface="IBM Plex Sans" pitchFamily="34" charset="-122"/>
                <a:cs typeface="IBM Plex Sans" pitchFamily="34" charset="-120"/>
              </a:rPr>
              <a:t> · </a:t>
            </a:r>
            <a:r>
              <a:rPr lang="en-US" sz="1500" dirty="0">
                <a:solidFill>
                  <a:srgbClr val="FFD54A"/>
                </a:solidFill>
                <a:latin typeface="IBM Plex Sans" pitchFamily="34" charset="0"/>
                <a:ea typeface="IBM Plex Sans" pitchFamily="34" charset="-122"/>
                <a:cs typeface="IBM Plex Sans" pitchFamily="34" charset="-120"/>
              </a:rPr>
              <a:t>[Website]</a:t>
            </a:r>
            <a:endParaRPr lang="en-US" sz="1500" dirty="0"/>
          </a:p>
        </p:txBody>
      </p:sp>
      <p:sp>
        <p:nvSpPr>
          <p:cNvPr id="7" name="Shape 5"/>
          <p:cNvSpPr/>
          <p:nvPr/>
        </p:nvSpPr>
        <p:spPr>
          <a:xfrm>
            <a:off x="7581900" y="2920950"/>
            <a:ext cx="0" cy="1676400"/>
          </a:xfrm>
          <a:prstGeom prst="line">
            <a:avLst/>
          </a:prstGeom>
          <a:noFill/>
          <a:ln w="25400">
            <a:solidFill>
              <a:srgbClr val="0F8A6A"/>
            </a:solidFill>
            <a:prstDash val="solid"/>
          </a:ln>
        </p:spPr>
      </p:sp>
      <p:sp>
        <p:nvSpPr>
          <p:cNvPr id="8" name="Text 6"/>
          <p:cNvSpPr/>
          <p:nvPr/>
        </p:nvSpPr>
        <p:spPr>
          <a:xfrm>
            <a:off x="7848600" y="2971750"/>
            <a:ext cx="3636518" cy="939800"/>
          </a:xfrm>
          <a:prstGeom prst="rect">
            <a:avLst/>
          </a:prstGeom>
          <a:noFill/>
          <a:ln/>
        </p:spPr>
        <p:txBody>
          <a:bodyPr wrap="square" lIns="0" tIns="0" rIns="0" bIns="0" rtlCol="0" anchor="t">
            <a:normAutofit/>
          </a:bodyPr>
          <a:lstStyle/>
          <a:p>
            <a:pPr algn="l" indent="0" marL="0">
              <a:lnSpc>
                <a:spcPts val="2400"/>
              </a:lnSpc>
              <a:buNone/>
            </a:pPr>
            <a:r>
              <a:rPr lang="en-US" sz="2000" b="1" dirty="0">
                <a:solidFill>
                  <a:srgbClr val="5FD3AE"/>
                </a:solidFill>
                <a:latin typeface="Archivo" pitchFamily="34" charset="0"/>
                <a:ea typeface="Archivo" pitchFamily="34" charset="-122"/>
                <a:cs typeface="Archivo" pitchFamily="34" charset="-120"/>
              </a:rPr>
              <a:t>Know your market. Answer real questions. Show up where buyers are.</a:t>
            </a:r>
            <a:endParaRPr lang="en-US" sz="2000" dirty="0"/>
          </a:p>
        </p:txBody>
      </p:sp>
      <p:sp>
        <p:nvSpPr>
          <p:cNvPr id="9" name="Text 7"/>
          <p:cNvSpPr/>
          <p:nvPr/>
        </p:nvSpPr>
        <p:spPr>
          <a:xfrm>
            <a:off x="7848600" y="4013150"/>
            <a:ext cx="3636518" cy="558800"/>
          </a:xfrm>
          <a:prstGeom prst="rect">
            <a:avLst/>
          </a:prstGeom>
          <a:noFill/>
          <a:ln/>
        </p:spPr>
        <p:txBody>
          <a:bodyPr wrap="square" lIns="0" tIns="0" rIns="0" bIns="0" rtlCol="0" anchor="t">
            <a:normAutofit/>
          </a:bodyPr>
          <a:lstStyle/>
          <a:p>
            <a:pPr algn="l" indent="0" marL="0">
              <a:lnSpc>
                <a:spcPts val="2100"/>
              </a:lnSpc>
              <a:buNone/>
            </a:pPr>
            <a:r>
              <a:rPr lang="en-US" sz="1500" dirty="0">
                <a:solidFill>
                  <a:srgbClr val="C9D6E3"/>
                </a:solidFill>
                <a:latin typeface="IBM Plex Sans" pitchFamily="34" charset="0"/>
                <a:ea typeface="IBM Plex Sans" pitchFamily="34" charset="-122"/>
                <a:cs typeface="IBM Plex Sans" pitchFamily="34" charset="-120"/>
              </a:rPr>
              <a:t>Homework: run the four-engine audit this week.</a:t>
            </a:r>
            <a:endParaRPr lang="en-US" sz="1500" dirty="0"/>
          </a:p>
        </p:txBody>
      </p:sp>
      <p:sp>
        <p:nvSpPr>
          <p:cNvPr id="10" name="Text 8"/>
          <p:cNvSpPr/>
          <p:nvPr/>
        </p:nvSpPr>
        <p:spPr>
          <a:xfrm>
            <a:off x="812800" y="6289080"/>
            <a:ext cx="10883392" cy="238720"/>
          </a:xfrm>
          <a:prstGeom prst="rect">
            <a:avLst/>
          </a:prstGeom>
          <a:noFill/>
          <a:ln/>
        </p:spPr>
        <p:txBody>
          <a:bodyPr wrap="square" lIns="0" tIns="0" rIns="0" bIns="0" rtlCol="0" anchor="t">
            <a:normAutofit/>
          </a:bodyPr>
          <a:lstStyle/>
          <a:p>
            <a:pPr algn="l" indent="0" marL="0">
              <a:lnSpc>
                <a:spcPts val="1680"/>
              </a:lnSpc>
              <a:buNone/>
            </a:pPr>
            <a:r>
              <a:rPr lang="en-US" sz="1200" dirty="0">
                <a:solidFill>
                  <a:srgbClr val="8FA3B8"/>
                </a:solidFill>
                <a:latin typeface="IBM Plex Sans" pitchFamily="34" charset="0"/>
                <a:ea typeface="IBM Plex Sans" pitchFamily="34" charset="-122"/>
                <a:cs typeface="IBM Plex Sans" pitchFamily="34" charset="-120"/>
              </a:rPr>
              <a:t>Movement Mortgage, LLC · NMLS ID #39179 · Equal Housing Opportunity · For real estate professional education only; not a commitment to lend.</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24</Slides>
  <Notes>24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AEO for Realtors</dc:title>
  <dc:subject>PptxGenJS Presentation</dc:subject>
  <dc:creator>PptxGenJS</dc:creator>
  <cp:lastModifiedBy>PptxGenJS</cp:lastModifiedBy>
  <cp:revision>1</cp:revision>
  <dcterms:created xsi:type="dcterms:W3CDTF">2026-09-25T13:07:05Z</dcterms:created>
  <dcterms:modified xsi:type="dcterms:W3CDTF">2026-09-25T13:07:05Z</dcterms:modified>
</cp:coreProperties>
</file>